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4.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5.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ags/tag6.xml" ContentType="application/vnd.openxmlformats-officedocument.presentationml.tags+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3"/>
  </p:notesMasterIdLst>
  <p:sldIdLst>
    <p:sldId id="256" r:id="rId2"/>
    <p:sldId id="295" r:id="rId3"/>
    <p:sldId id="287" r:id="rId4"/>
    <p:sldId id="310" r:id="rId5"/>
    <p:sldId id="345" r:id="rId6"/>
    <p:sldId id="301" r:id="rId7"/>
    <p:sldId id="300" r:id="rId8"/>
    <p:sldId id="297" r:id="rId9"/>
    <p:sldId id="304" r:id="rId10"/>
    <p:sldId id="305" r:id="rId11"/>
    <p:sldId id="314" r:id="rId12"/>
    <p:sldId id="315" r:id="rId13"/>
    <p:sldId id="316" r:id="rId14"/>
    <p:sldId id="340" r:id="rId15"/>
    <p:sldId id="296" r:id="rId16"/>
    <p:sldId id="302" r:id="rId17"/>
    <p:sldId id="347" r:id="rId18"/>
    <p:sldId id="348" r:id="rId19"/>
    <p:sldId id="317" r:id="rId20"/>
    <p:sldId id="382" r:id="rId21"/>
    <p:sldId id="383" r:id="rId22"/>
    <p:sldId id="312" r:id="rId23"/>
    <p:sldId id="384" r:id="rId24"/>
    <p:sldId id="385" r:id="rId25"/>
    <p:sldId id="303" r:id="rId26"/>
    <p:sldId id="341" r:id="rId27"/>
    <p:sldId id="311" r:id="rId28"/>
    <p:sldId id="298" r:id="rId29"/>
    <p:sldId id="324" r:id="rId30"/>
    <p:sldId id="342" r:id="rId31"/>
    <p:sldId id="350" r:id="rId32"/>
    <p:sldId id="343" r:id="rId33"/>
    <p:sldId id="351" r:id="rId34"/>
    <p:sldId id="344" r:id="rId35"/>
    <p:sldId id="321" r:id="rId36"/>
    <p:sldId id="323" r:id="rId37"/>
    <p:sldId id="325" r:id="rId38"/>
    <p:sldId id="299" r:id="rId39"/>
    <p:sldId id="308" r:id="rId40"/>
    <p:sldId id="352" r:id="rId41"/>
    <p:sldId id="294" r:id="rId42"/>
  </p:sldIdLst>
  <p:sldSz cx="12192000" cy="6858000"/>
  <p:notesSz cx="6858000" cy="9144000"/>
  <p:custDataLst>
    <p:tags r:id="rId4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04423"/>
    <a:srgbClr val="166936"/>
    <a:srgbClr val="4888A3"/>
    <a:srgbClr val="CF676A"/>
    <a:srgbClr val="518EA7"/>
    <a:srgbClr val="D1633F"/>
    <a:srgbClr val="1F77B4"/>
    <a:srgbClr val="D46A47"/>
    <a:srgbClr val="4789A3"/>
    <a:srgbClr val="D571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78" autoAdjust="0"/>
    <p:restoredTop sz="78603" autoAdjust="0"/>
  </p:normalViewPr>
  <p:slideViewPr>
    <p:cSldViewPr snapToGrid="0">
      <p:cViewPr varScale="1">
        <p:scale>
          <a:sx n="77" d="100"/>
          <a:sy n="77" d="100"/>
        </p:scale>
        <p:origin x="8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66ECBF-5668-4311-AF5A-B3DEA97871DE}" type="datetimeFigureOut">
              <a:rPr lang="zh-CN" altLang="en-US" smtClean="0"/>
              <a:t>2022/6/10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92BC34-AF69-47DB-B33B-FD44907433D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各位老师上午好，我是成佳壮，我的指导老师是陆慧梅老师，我的毕设题目是《基于地理位置区块链的出租车调度系统设计与实现》。</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终端用户能够从区块链服务端</a:t>
            </a:r>
            <a:r>
              <a:rPr lang="zh-CN" altLang="en-US" b="1">
                <a:sym typeface="+mn-ea"/>
              </a:rPr>
              <a:t>请求到自己位置周边的矢量地图数据</a:t>
            </a:r>
            <a:r>
              <a:rPr lang="zh-CN" altLang="en-US">
                <a:sym typeface="+mn-ea"/>
              </a:rPr>
              <a:t>。</a:t>
            </a:r>
            <a:r>
              <a:rPr lang="zh-CN" altLang="en-US" b="1">
                <a:sym typeface="+mn-ea"/>
              </a:rPr>
              <a:t>乘客端</a:t>
            </a:r>
            <a:r>
              <a:rPr lang="zh-CN" altLang="en-US">
                <a:sym typeface="+mn-ea"/>
              </a:rPr>
              <a:t>向区块链发送自己</a:t>
            </a:r>
            <a:r>
              <a:rPr lang="zh-CN" altLang="en-US" b="1">
                <a:sym typeface="+mn-ea"/>
              </a:rPr>
              <a:t>打车的起点和终点位置</a:t>
            </a:r>
            <a:r>
              <a:rPr lang="zh-CN" altLang="en-US">
                <a:sym typeface="+mn-ea"/>
              </a:rPr>
              <a:t>，然后发出</a:t>
            </a:r>
            <a:r>
              <a:rPr lang="zh-CN" altLang="en-US" b="1">
                <a:sym typeface="+mn-ea"/>
              </a:rPr>
              <a:t>申请调度车辆</a:t>
            </a:r>
            <a:r>
              <a:rPr lang="zh-CN" altLang="en-US">
                <a:sym typeface="+mn-ea"/>
              </a:rPr>
              <a:t>的请求，从区块链获得</a:t>
            </a:r>
            <a:r>
              <a:rPr lang="zh-CN" altLang="en-US" b="1">
                <a:sym typeface="+mn-ea"/>
              </a:rPr>
              <a:t>匹配到的车辆位置</a:t>
            </a:r>
            <a:r>
              <a:rPr lang="zh-CN" altLang="en-US">
                <a:sym typeface="+mn-ea"/>
              </a:rPr>
              <a:t>信息。</a:t>
            </a:r>
            <a:r>
              <a:rPr lang="zh-CN" altLang="en-US" b="1">
                <a:sym typeface="+mn-ea"/>
              </a:rPr>
              <a:t>车辆终端</a:t>
            </a:r>
            <a:r>
              <a:rPr lang="zh-CN" altLang="en-US">
                <a:sym typeface="+mn-ea"/>
              </a:rPr>
              <a:t>向区块链</a:t>
            </a:r>
            <a:r>
              <a:rPr lang="zh-CN" altLang="en-US" b="1">
                <a:sym typeface="+mn-ea"/>
              </a:rPr>
              <a:t>申请路径规划并根据路径接送</a:t>
            </a:r>
            <a:r>
              <a:rPr lang="zh-CN" altLang="en-US">
                <a:sym typeface="+mn-ea"/>
              </a:rPr>
              <a:t>乘客。</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下面介绍后台的实现，区块链后台的智能合约，</a:t>
            </a:r>
            <a:r>
              <a:rPr lang="zh-CN" altLang="en-US" b="1">
                <a:sym typeface="+mn-ea"/>
              </a:rPr>
              <a:t>按照功能</a:t>
            </a:r>
            <a:r>
              <a:rPr lang="zh-CN" altLang="en-US">
                <a:sym typeface="+mn-ea"/>
              </a:rPr>
              <a:t>分为了</a:t>
            </a:r>
            <a:r>
              <a:rPr lang="zh-CN" altLang="en-US" b="1">
                <a:sym typeface="+mn-ea"/>
              </a:rPr>
              <a:t>地图合约</a:t>
            </a:r>
            <a:r>
              <a:rPr lang="zh-CN" altLang="en-US">
                <a:sym typeface="+mn-ea"/>
              </a:rPr>
              <a:t>和</a:t>
            </a:r>
            <a:r>
              <a:rPr lang="zh-CN" altLang="en-US" b="1">
                <a:sym typeface="+mn-ea"/>
              </a:rPr>
              <a:t>交通合约</a:t>
            </a:r>
            <a:r>
              <a:rPr lang="zh-CN" altLang="en-US">
                <a:sym typeface="+mn-ea"/>
              </a:rPr>
              <a:t>两部分。</a:t>
            </a:r>
            <a:r>
              <a:rPr lang="zh-CN" altLang="en-US" b="1">
                <a:sym typeface="+mn-ea"/>
              </a:rPr>
              <a:t>地图合约</a:t>
            </a:r>
            <a:r>
              <a:rPr lang="zh-CN" altLang="en-US">
                <a:sym typeface="+mn-ea"/>
              </a:rPr>
              <a:t>主要由</a:t>
            </a:r>
            <a:r>
              <a:rPr lang="zh-CN" altLang="en-US" b="1">
                <a:sym typeface="+mn-ea"/>
              </a:rPr>
              <a:t>地图存储模块</a:t>
            </a:r>
            <a:r>
              <a:rPr lang="zh-CN" altLang="en-US">
                <a:sym typeface="+mn-ea"/>
              </a:rPr>
              <a:t>和</a:t>
            </a:r>
            <a:r>
              <a:rPr lang="zh-CN" altLang="en-US" b="1">
                <a:sym typeface="+mn-ea"/>
              </a:rPr>
              <a:t>路径规划模块</a:t>
            </a:r>
            <a:r>
              <a:rPr lang="zh-CN" altLang="en-US">
                <a:sym typeface="+mn-ea"/>
              </a:rPr>
              <a:t>两个模块构成：</a:t>
            </a:r>
            <a:r>
              <a:rPr lang="zh-CN" altLang="en-US" b="1">
                <a:sym typeface="+mn-ea"/>
              </a:rPr>
              <a:t>地图存储模块</a:t>
            </a:r>
            <a:r>
              <a:rPr lang="zh-CN" altLang="en-US">
                <a:sym typeface="+mn-ea"/>
              </a:rPr>
              <a:t>存储和返回地图数据。在初始化地图数据时会构建拓扑路网，以方便路径规划算法查找道路。</a:t>
            </a:r>
            <a:r>
              <a:rPr lang="zh-CN" altLang="en-US" b="1">
                <a:sym typeface="+mn-ea"/>
              </a:rPr>
              <a:t>路径规划算法模块</a:t>
            </a:r>
            <a:r>
              <a:rPr lang="zh-CN" altLang="en-US">
                <a:sym typeface="+mn-ea"/>
              </a:rPr>
              <a:t>响应车辆终端的路径规划请求，返回路径规划结果给对应的车辆和乘客。</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a:sym typeface="+mn-ea"/>
              </a:rPr>
              <a:t>交通合约</a:t>
            </a:r>
            <a:r>
              <a:rPr lang="zh-CN" altLang="en-US">
                <a:sym typeface="+mn-ea"/>
              </a:rPr>
              <a:t>主要由</a:t>
            </a:r>
            <a:r>
              <a:rPr lang="zh-CN" altLang="en-US" b="1">
                <a:sym typeface="+mn-ea"/>
              </a:rPr>
              <a:t>信息记录模块</a:t>
            </a:r>
            <a:r>
              <a:rPr lang="zh-CN" altLang="en-US">
                <a:sym typeface="+mn-ea"/>
              </a:rPr>
              <a:t>和</a:t>
            </a:r>
            <a:r>
              <a:rPr lang="zh-CN" altLang="en-US" b="1">
                <a:sym typeface="+mn-ea"/>
              </a:rPr>
              <a:t>调度处理模块</a:t>
            </a:r>
            <a:r>
              <a:rPr lang="zh-CN" altLang="en-US">
                <a:sym typeface="+mn-ea"/>
              </a:rPr>
              <a:t>组成：</a:t>
            </a:r>
            <a:r>
              <a:rPr lang="zh-CN" altLang="en-US" b="1">
                <a:sym typeface="+mn-ea"/>
              </a:rPr>
              <a:t>信息记录模块</a:t>
            </a:r>
            <a:r>
              <a:rPr lang="zh-CN" altLang="en-US">
                <a:sym typeface="+mn-ea"/>
              </a:rPr>
              <a:t>维护终端的</a:t>
            </a:r>
            <a:r>
              <a:rPr lang="zh-CN" altLang="en-US" b="1">
                <a:sym typeface="+mn-ea"/>
              </a:rPr>
              <a:t>账户信息位置信息</a:t>
            </a:r>
            <a:r>
              <a:rPr lang="zh-CN" altLang="en-US">
                <a:sym typeface="+mn-ea"/>
              </a:rPr>
              <a:t>。</a:t>
            </a:r>
            <a:r>
              <a:rPr lang="zh-CN" altLang="en-US" b="1">
                <a:sym typeface="+mn-ea"/>
              </a:rPr>
              <a:t>调度处理模块</a:t>
            </a:r>
            <a:r>
              <a:rPr lang="zh-CN" altLang="en-US">
                <a:sym typeface="+mn-ea"/>
              </a:rPr>
              <a:t>主要完成了两个功能，分别是</a:t>
            </a:r>
            <a:r>
              <a:rPr lang="zh-CN" altLang="en-US" b="1">
                <a:sym typeface="+mn-ea"/>
              </a:rPr>
              <a:t>匹配区域内最近的空车</a:t>
            </a:r>
            <a:r>
              <a:rPr lang="zh-CN" altLang="en-US">
                <a:sym typeface="+mn-ea"/>
              </a:rPr>
              <a:t>、</a:t>
            </a:r>
            <a:r>
              <a:rPr lang="zh-CN" altLang="en-US" b="1">
                <a:sym typeface="+mn-ea"/>
              </a:rPr>
              <a:t>修改车辆和乘客的乘车状态</a:t>
            </a:r>
            <a:r>
              <a:rPr lang="zh-CN" altLang="en-US">
                <a:sym typeface="+mn-ea"/>
              </a:rPr>
              <a:t>。</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系统运行流程如下图，乘客登录后，向后台发出乘车信息，并请求调度车辆，后台判断乘客附近是否有合适的空车，找到车辆后会通知车辆进行调度，如果没有合适的车辆，会在乘客的等待时间阈值内重复此流程。</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为了方便实验，本文还设计了系统自动运行的流程，如下图，首先设置好</a:t>
            </a:r>
            <a:r>
              <a:rPr lang="zh-CN" altLang="en-US" sz="1200" b="1">
                <a:latin typeface="Arial" panose="020B0604020202020204" pitchFamily="34" charset="0"/>
              </a:rPr>
              <a:t>车辆的初始化位置和工作时间</a:t>
            </a:r>
            <a:r>
              <a:rPr lang="zh-CN" altLang="en-US" sz="1200">
                <a:latin typeface="Arial" panose="020B0604020202020204" pitchFamily="34" charset="0"/>
              </a:rPr>
              <a:t>，并配置好</a:t>
            </a:r>
            <a:r>
              <a:rPr lang="zh-CN" altLang="en-US" sz="1200" b="1">
                <a:latin typeface="Arial" panose="020B0604020202020204" pitchFamily="34" charset="0"/>
              </a:rPr>
              <a:t>乘客发出订单的时间和起止点位置</a:t>
            </a:r>
            <a:r>
              <a:rPr lang="zh-CN" altLang="en-US" sz="1200">
                <a:latin typeface="Arial" panose="020B0604020202020204" pitchFamily="34" charset="0"/>
              </a:rPr>
              <a:t>。实验开始时乘客按照配置发布打车请求，然后系统会执行业务，乘客完成订单后会退出终端，车辆的工作时间结束后会退出调度系统。</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下面对本文涉及的算法和工具进行介绍：</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首先是GeoHash编码，其使用Peano空间填充曲线的原理，采用二分法+Base32进行编码</a:t>
            </a:r>
            <a:r>
              <a:rPr lang="zh-CN" altLang="en-US" b="1">
                <a:sym typeface="+mn-ea"/>
              </a:rPr>
              <a:t>将经纬度转换成一维字符串</a:t>
            </a:r>
            <a:r>
              <a:rPr lang="zh-CN" altLang="en-US">
                <a:sym typeface="+mn-ea"/>
              </a:rPr>
              <a:t>，特点就是一个GeoHash对应一个近似矩形区域，</a:t>
            </a:r>
            <a:r>
              <a:rPr lang="zh-CN" altLang="en-US" b="1">
                <a:sym typeface="+mn-ea"/>
              </a:rPr>
              <a:t>位数短时</a:t>
            </a:r>
            <a:r>
              <a:rPr lang="zh-CN" altLang="en-US">
                <a:sym typeface="+mn-ea"/>
              </a:rPr>
              <a:t>表示一块地理区域，</a:t>
            </a:r>
            <a:r>
              <a:rPr lang="zh-CN" altLang="en-US" b="1">
                <a:sym typeface="+mn-ea"/>
              </a:rPr>
              <a:t>位数足够长时</a:t>
            </a:r>
            <a:r>
              <a:rPr lang="zh-CN" altLang="en-US">
                <a:sym typeface="+mn-ea"/>
              </a:rPr>
              <a:t>，表示地球上某点坐标。一般情况下，GeoHash编码共同前缀越长的区域相距越近。</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然后介绍基于GeoHash的地图数据，传统经纬度数据不方便实现区域绑定，并且存储和查询开销大，将经纬度转为GeoHash作为地图数据，更</a:t>
            </a:r>
            <a:r>
              <a:rPr lang="zh-CN" altLang="en-US" b="1">
                <a:sym typeface="+mn-ea"/>
              </a:rPr>
              <a:t>方便区域信息绑定</a:t>
            </a:r>
            <a:r>
              <a:rPr lang="zh-CN" altLang="en-US">
                <a:sym typeface="+mn-ea"/>
              </a:rPr>
              <a:t>，并且一维字符串</a:t>
            </a:r>
            <a:r>
              <a:rPr lang="zh-CN" altLang="en-US" b="1">
                <a:sym typeface="+mn-ea"/>
              </a:rPr>
              <a:t>降低了存储开销</a:t>
            </a:r>
            <a:r>
              <a:rPr lang="zh-CN" altLang="en-US">
                <a:sym typeface="+mn-ea"/>
              </a:rPr>
              <a:t>，然后可以通过一个字符串字段直接查询到数据，</a:t>
            </a:r>
            <a:r>
              <a:rPr lang="zh-CN" altLang="en-US" b="1">
                <a:sym typeface="+mn-ea"/>
              </a:rPr>
              <a:t>提高了查询效率</a:t>
            </a:r>
            <a:r>
              <a:rPr lang="zh-CN" altLang="en-US">
                <a:sym typeface="+mn-ea"/>
              </a:rPr>
              <a:t>。</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GeoHashTile的工作基于Leaflet工具实现了对GeoHash格式地图的渲染。本文在已有GeoHashTile工作的基础上实现了放缩和拖动功能，实现思路如流程图。</a:t>
            </a:r>
            <a:r>
              <a:rPr lang="zh-CN" altLang="en-US" b="1">
                <a:sym typeface="+mn-ea"/>
              </a:rPr>
              <a:t>主要是实现了将屏幕像素点转化为地理位置点的功能</a:t>
            </a:r>
            <a:r>
              <a:rPr lang="zh-CN" altLang="en-US">
                <a:sym typeface="+mn-ea"/>
              </a:rPr>
              <a:t>。首先获得</a:t>
            </a:r>
            <a:r>
              <a:rPr lang="zh-CN" altLang="en-US" b="1">
                <a:sym typeface="+mn-ea"/>
              </a:rPr>
              <a:t>鼠标操作点</a:t>
            </a:r>
            <a:r>
              <a:rPr lang="zh-CN" altLang="en-US">
                <a:sym typeface="+mn-ea"/>
              </a:rPr>
              <a:t>和所在</a:t>
            </a:r>
            <a:r>
              <a:rPr lang="zh-CN" altLang="en-US" b="1">
                <a:sym typeface="+mn-ea"/>
              </a:rPr>
              <a:t>地图瓦片的中心点像素位置</a:t>
            </a:r>
            <a:r>
              <a:rPr lang="zh-CN" altLang="en-US">
                <a:sym typeface="+mn-ea"/>
              </a:rPr>
              <a:t>。之后，利用</a:t>
            </a:r>
            <a:r>
              <a:rPr lang="zh-CN" altLang="en-US" b="1">
                <a:sym typeface="+mn-ea"/>
              </a:rPr>
              <a:t>左下方公式</a:t>
            </a:r>
            <a:r>
              <a:rPr lang="zh-CN" altLang="en-US">
                <a:sym typeface="+mn-ea"/>
              </a:rPr>
              <a:t>计算出两点之间的</a:t>
            </a:r>
            <a:r>
              <a:rPr lang="zh-CN" altLang="en-US" b="1">
                <a:sym typeface="+mn-ea"/>
              </a:rPr>
              <a:t>相对像素差</a:t>
            </a:r>
            <a:r>
              <a:rPr lang="zh-CN" altLang="en-US">
                <a:sym typeface="+mn-ea"/>
              </a:rPr>
              <a:t>。然后</a:t>
            </a:r>
            <a:r>
              <a:rPr lang="zh-CN" altLang="en-US" b="1">
                <a:sym typeface="+mn-ea"/>
              </a:rPr>
              <a:t>通过右下方公式，用像素差除以瓦片的像素大小</a:t>
            </a:r>
            <a:r>
              <a:rPr lang="zh-CN" altLang="en-US">
                <a:sym typeface="+mn-ea"/>
              </a:rPr>
              <a:t>，计算出两点在东西和南北方向上的地理偏移量。根据旧的GeoHash地理位置和地理偏移量，可以计算出新的GeoHash。最后将新的GeoHash设置为地图展示中心，以该中心重新渲染地图即可。</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下面介绍本文对GeoHash距离计算优化的工作。在出租车系统的地理范围下，两个GeoHash会有一定位数的前缀是相同的。距离计算时二者</a:t>
            </a:r>
            <a:r>
              <a:rPr lang="zh-CN" altLang="en-US" b="1">
                <a:sym typeface="+mn-ea"/>
              </a:rPr>
              <a:t>解码的高位数字是相同的</a:t>
            </a:r>
            <a:r>
              <a:rPr lang="zh-CN" altLang="en-US">
                <a:sym typeface="+mn-ea"/>
              </a:rPr>
              <a:t>，做减法之后会相互抵消，造成了在GeoHash</a:t>
            </a:r>
            <a:r>
              <a:rPr lang="zh-CN" altLang="en-US" b="1">
                <a:sym typeface="+mn-ea"/>
              </a:rPr>
              <a:t>解码时对计算资源的浪费</a:t>
            </a:r>
            <a:r>
              <a:rPr lang="zh-CN" altLang="en-US">
                <a:sym typeface="+mn-ea"/>
              </a:rPr>
              <a:t>。优化后的距离计算</a:t>
            </a:r>
            <a:r>
              <a:rPr lang="zh-CN" altLang="en-US" b="1">
                <a:sym typeface="+mn-ea"/>
              </a:rPr>
              <a:t>排除掉相同的前缀</a:t>
            </a:r>
            <a:r>
              <a:rPr lang="zh-CN" altLang="en-US">
                <a:sym typeface="+mn-ea"/>
              </a:rPr>
              <a:t>，</a:t>
            </a:r>
            <a:r>
              <a:rPr lang="zh-CN" altLang="en-US" b="1">
                <a:sym typeface="+mn-ea"/>
              </a:rPr>
              <a:t>相当于改变了参照原点</a:t>
            </a:r>
            <a:r>
              <a:rPr lang="zh-CN" altLang="en-US">
                <a:sym typeface="+mn-ea"/>
              </a:rPr>
              <a:t>，使距离计算的算法性能得到提升。</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我的讲述分为研究背景、系统结构和流程、算法和工具介绍、实验测试和总结，一共有五个部分。</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这一页是测试优化距离计算的效果，在20km内不同距离的起止点规模下，前缀优化算法在响应时间上对距离计算的</a:t>
            </a:r>
            <a:r>
              <a:rPr lang="zh-CN" altLang="en-US" b="1"/>
              <a:t>性能提升为28%左右</a:t>
            </a:r>
            <a:r>
              <a:rPr lang="zh-CN" altLang="en-US"/>
              <a:t>，</a:t>
            </a:r>
            <a:r>
              <a:rPr lang="zh-CN" altLang="en-US" b="1"/>
              <a:t>后台的gas消耗</a:t>
            </a:r>
            <a:r>
              <a:rPr lang="zh-CN" altLang="en-US"/>
              <a:t>也有</a:t>
            </a:r>
            <a:r>
              <a:rPr lang="zh-CN" altLang="en-US" b="1"/>
              <a:t>明显减少</a:t>
            </a:r>
            <a:r>
              <a:rPr lang="zh-CN" altLang="en-US"/>
              <a:t>。值得注意的是，算法的计算速度</a:t>
            </a:r>
            <a:r>
              <a:rPr lang="zh-CN" altLang="en-US" b="1"/>
              <a:t>与两点之间距离的远近没有明显的相关性</a:t>
            </a:r>
            <a:r>
              <a:rPr lang="zh-CN" altLang="en-US"/>
              <a:t>。</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影响优化后距离计算速度的是两点的GeoHash字符串中前缀相同的位数长短。实验结果表明，两个GeoHash位置点</a:t>
            </a:r>
            <a:r>
              <a:rPr lang="zh-CN" altLang="en-US" sz="1200" b="1">
                <a:latin typeface="Arial" panose="020B0604020202020204" pitchFamily="34" charset="0"/>
              </a:rPr>
              <a:t>相同的前缀越长，距离计算优化后的计算效率提升越明显。</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本文基于A*算法实现了支持GeoHash数据格式的路径规划算法，右边是算法的流程图，算法会把</a:t>
            </a:r>
            <a:r>
              <a:rPr lang="zh-CN" altLang="en-US" sz="1200" b="1">
                <a:latin typeface="Arial" panose="020B0604020202020204" pitchFamily="34" charset="0"/>
              </a:rPr>
              <a:t>将要到达的路段节点，按照代价的大小</a:t>
            </a:r>
            <a:r>
              <a:rPr lang="zh-CN" altLang="en-US" sz="1200">
                <a:latin typeface="Arial" panose="020B0604020202020204" pitchFamily="34" charset="0"/>
              </a:rPr>
              <a:t>维护成一个</a:t>
            </a:r>
            <a:r>
              <a:rPr lang="zh-CN" altLang="en-US" sz="1200" b="1">
                <a:latin typeface="Arial" panose="020B0604020202020204" pitchFamily="34" charset="0"/>
              </a:rPr>
              <a:t>优先队列</a:t>
            </a:r>
            <a:r>
              <a:rPr lang="zh-CN" altLang="en-US" sz="1200">
                <a:latin typeface="Arial" panose="020B0604020202020204" pitchFamily="34" charset="0"/>
              </a:rPr>
              <a:t>，节点的代价用f(n)表示，f(n)=g(n)+h(n)，g(n)是</a:t>
            </a:r>
            <a:r>
              <a:rPr lang="zh-CN" altLang="en-US" sz="1200" b="1">
                <a:latin typeface="Arial" panose="020B0604020202020204" pitchFamily="34" charset="0"/>
              </a:rPr>
              <a:t>从起点到达中间路段的耗散函数</a:t>
            </a:r>
            <a:r>
              <a:rPr lang="zh-CN" altLang="en-US" sz="1200">
                <a:latin typeface="Arial" panose="020B0604020202020204" pitchFamily="34" charset="0"/>
              </a:rPr>
              <a:t>，h(n)是</a:t>
            </a:r>
            <a:r>
              <a:rPr lang="zh-CN" altLang="en-US" sz="1200" b="1">
                <a:latin typeface="Arial" panose="020B0604020202020204" pitchFamily="34" charset="0"/>
              </a:rPr>
              <a:t>估算中间路段到终点</a:t>
            </a:r>
            <a:r>
              <a:rPr lang="zh-CN" altLang="en-US" sz="1200">
                <a:latin typeface="Arial" panose="020B0604020202020204" pitchFamily="34" charset="0"/>
              </a:rPr>
              <a:t>的距离的启发函数，距离估算采用</a:t>
            </a:r>
            <a:r>
              <a:rPr lang="zh-CN" altLang="en-US" sz="1200" b="1">
                <a:latin typeface="Arial" panose="020B0604020202020204" pitchFamily="34" charset="0"/>
              </a:rPr>
              <a:t>曼哈顿距离</a:t>
            </a:r>
            <a:r>
              <a:rPr lang="zh-CN" altLang="en-US" sz="1200">
                <a:latin typeface="Arial" panose="020B0604020202020204" pitchFamily="34" charset="0"/>
              </a:rPr>
              <a:t>作为度量。每次寻找下一跳路段时，算法都会从队列中</a:t>
            </a:r>
            <a:r>
              <a:rPr lang="zh-CN" altLang="en-US" sz="1200" b="1">
                <a:latin typeface="Arial" panose="020B0604020202020204" pitchFamily="34" charset="0"/>
              </a:rPr>
              <a:t>找到代价最小的中间路段</a:t>
            </a:r>
            <a:r>
              <a:rPr lang="zh-CN" altLang="en-US" sz="1200">
                <a:latin typeface="Arial" panose="020B0604020202020204" pitchFamily="34" charset="0"/>
              </a:rPr>
              <a:t>，</a:t>
            </a:r>
            <a:r>
              <a:rPr lang="zh-CN" altLang="en-US" sz="1200" b="1">
                <a:latin typeface="Arial" panose="020B0604020202020204" pitchFamily="34" charset="0"/>
              </a:rPr>
              <a:t>直到到达终点</a:t>
            </a:r>
            <a:r>
              <a:rPr lang="zh-CN" altLang="en-US" sz="1200">
                <a:latin typeface="Arial" panose="020B0604020202020204" pitchFamily="34" charset="0"/>
              </a:rPr>
              <a:t>。</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0">
              <a:buFont typeface="Arial" panose="020B0604020202020204" pitchFamily="34" charset="0"/>
              <a:buNone/>
            </a:pPr>
            <a:r>
              <a:rPr lang="zh-CN" altLang="en-US">
                <a:latin typeface="微软雅黑" panose="020B0503020204020204" charset="-122"/>
                <a:ea typeface="微软雅黑" panose="020B0503020204020204" charset="-122"/>
                <a:cs typeface="微软雅黑" panose="020B0503020204020204" charset="-122"/>
                <a:sym typeface="+mn-ea"/>
              </a:rPr>
              <a:t>下面是路径规划算法的参数调节实验，</a:t>
            </a:r>
            <a:r>
              <a:rPr lang="zh-CN" altLang="en-US" b="1">
                <a:latin typeface="微软雅黑" panose="020B0503020204020204" charset="-122"/>
                <a:ea typeface="微软雅黑" panose="020B0503020204020204" charset="-122"/>
                <a:cs typeface="微软雅黑" panose="020B0503020204020204" charset="-122"/>
                <a:sym typeface="+mn-ea"/>
              </a:rPr>
              <a:t>改变GeoHash长度会改变瓦片大小</a:t>
            </a:r>
            <a:r>
              <a:rPr lang="zh-CN" altLang="en-US">
                <a:latin typeface="微软雅黑" panose="020B0503020204020204" charset="-122"/>
                <a:ea typeface="微软雅黑" panose="020B0503020204020204" charset="-122"/>
                <a:cs typeface="微软雅黑" panose="020B0503020204020204" charset="-122"/>
                <a:sym typeface="+mn-ea"/>
              </a:rPr>
              <a:t>，</a:t>
            </a:r>
            <a:r>
              <a:rPr lang="zh-CN" altLang="en-US" b="1">
                <a:latin typeface="微软雅黑" panose="020B0503020204020204" charset="-122"/>
                <a:ea typeface="微软雅黑" panose="020B0503020204020204" charset="-122"/>
                <a:cs typeface="微软雅黑" panose="020B0503020204020204" charset="-122"/>
                <a:sym typeface="+mn-ea"/>
              </a:rPr>
              <a:t>从而影响曼哈顿距离的计算精度</a:t>
            </a:r>
            <a:r>
              <a:rPr lang="zh-CN" altLang="en-US">
                <a:latin typeface="微软雅黑" panose="020B0503020204020204" charset="-122"/>
                <a:ea typeface="微软雅黑" panose="020B0503020204020204" charset="-122"/>
                <a:cs typeface="微软雅黑" panose="020B0503020204020204" charset="-122"/>
                <a:sym typeface="+mn-ea"/>
              </a:rPr>
              <a:t>。实验结果显示，GeoHash瓦片规模扩大后，距离的精度降低，</a:t>
            </a:r>
            <a:r>
              <a:rPr lang="zh-CN" altLang="en-US" b="1">
                <a:latin typeface="微软雅黑" panose="020B0503020204020204" charset="-122"/>
                <a:ea typeface="微软雅黑" panose="020B0503020204020204" charset="-122"/>
                <a:cs typeface="微软雅黑" panose="020B0503020204020204" charset="-122"/>
                <a:sym typeface="+mn-ea"/>
              </a:rPr>
              <a:t>算法遍历的路段数量会有所下降</a:t>
            </a:r>
            <a:r>
              <a:rPr lang="zh-CN" altLang="en-US">
                <a:latin typeface="微软雅黑" panose="020B0503020204020204" charset="-122"/>
                <a:ea typeface="微软雅黑" panose="020B0503020204020204" charset="-122"/>
                <a:cs typeface="微软雅黑" panose="020B0503020204020204" charset="-122"/>
                <a:sym typeface="+mn-ea"/>
              </a:rPr>
              <a:t>。（相比10位GeoHash的精度（即pre_10），9位GeoHash精度下路段数量平均下降了2.21%，8位精度平均下降了5.87%，7位精度平均下降了11.29%。）（这是因为距离计算结果区分度降低，与终点距离相同的中间路段会增多，算法就不会将其重复加入到算法队列中，如此便降低了算法运行时遍历的路段数目。）</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同时，实验还可观察到，随着距离计算精度降低，算法的响应时间和gas消耗会下降，用计算精度换取了运算效率的提升。同时应注意到，</a:t>
            </a:r>
            <a:r>
              <a:rPr lang="zh-CN" altLang="en-US" sz="1200" b="1">
                <a:latin typeface="Arial" panose="020B0604020202020204" pitchFamily="34" charset="0"/>
              </a:rPr>
              <a:t>7位GeoHash的瓦片范围已经达到了50至100米。可以覆盖一个小型路口</a:t>
            </a:r>
            <a:r>
              <a:rPr lang="zh-CN" altLang="en-US" sz="1200">
                <a:latin typeface="Arial" panose="020B0604020202020204" pitchFamily="34" charset="0"/>
              </a:rPr>
              <a:t>，如果继续降低GeoHash的位数来加快计算，会</a:t>
            </a:r>
            <a:r>
              <a:rPr lang="zh-CN" altLang="en-US" sz="1200" b="1">
                <a:latin typeface="Arial" panose="020B0604020202020204" pitchFamily="34" charset="0"/>
              </a:rPr>
              <a:t>明显影响路口处的路径规划正确性</a:t>
            </a:r>
            <a:r>
              <a:rPr lang="zh-CN" altLang="en-US" sz="1200">
                <a:latin typeface="Arial" panose="020B0604020202020204" pitchFamily="34" charset="0"/>
              </a:rPr>
              <a:t>，故本文路径规划算法</a:t>
            </a:r>
            <a:r>
              <a:rPr lang="zh-CN" altLang="en-US" sz="1200" b="1">
                <a:latin typeface="Arial" panose="020B0604020202020204" pitchFamily="34" charset="0"/>
              </a:rPr>
              <a:t>采用8位GeoHash的计算精度</a:t>
            </a:r>
            <a:r>
              <a:rPr lang="zh-CN" altLang="en-US" sz="1200">
                <a:latin typeface="Arial" panose="020B0604020202020204" pitchFamily="34" charset="0"/>
              </a:rPr>
              <a:t>，这样可以</a:t>
            </a:r>
            <a:r>
              <a:rPr lang="zh-CN" altLang="en-US" sz="1200" b="1">
                <a:latin typeface="Arial" panose="020B0604020202020204" pitchFamily="34" charset="0"/>
              </a:rPr>
              <a:t>同时保证正确性和计算效率。</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本文应用的地理位置区块链，是基于以太坊的区块链数据结构进行修改的，在其基础上</a:t>
            </a:r>
            <a:r>
              <a:rPr lang="zh-CN" altLang="en-US" b="1"/>
              <a:t>新增了位置信息</a:t>
            </a:r>
            <a:r>
              <a:rPr lang="zh-CN" altLang="en-US"/>
              <a:t>，并</a:t>
            </a:r>
            <a:r>
              <a:rPr lang="zh-CN" altLang="en-US" b="1"/>
              <a:t>基于此实现了红色部分所表示的区域状态树和账户位置树。</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a:latin typeface="Arial" panose="020B0604020202020204" pitchFamily="34" charset="0"/>
              </a:rPr>
              <a:t>区域状态树</a:t>
            </a:r>
            <a:r>
              <a:rPr lang="zh-CN" altLang="en-US" sz="1200">
                <a:latin typeface="Arial" panose="020B0604020202020204" pitchFamily="34" charset="0"/>
              </a:rPr>
              <a:t>存储当前区域内的账户、交易、收据，</a:t>
            </a:r>
            <a:r>
              <a:rPr lang="zh-CN" altLang="en-US" sz="1200" b="1">
                <a:latin typeface="Arial" panose="020B0604020202020204" pitchFamily="34" charset="0"/>
              </a:rPr>
              <a:t>可以查询到某时刻区域内存在的账户。</a:t>
            </a: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a:latin typeface="Arial" panose="020B0604020202020204" pitchFamily="34" charset="0"/>
              </a:rPr>
              <a:t>账户位置树</a:t>
            </a:r>
            <a:r>
              <a:rPr lang="zh-CN" altLang="en-US" sz="1200">
                <a:latin typeface="Arial" panose="020B0604020202020204" pitchFamily="34" charset="0"/>
              </a:rPr>
              <a:t>记录区块链的每一笔交易所在的区域。</a:t>
            </a:r>
            <a:r>
              <a:rPr lang="zh-CN" altLang="en-US" sz="1200" b="1">
                <a:latin typeface="Arial" panose="020B0604020202020204" pitchFamily="34" charset="0"/>
              </a:rPr>
              <a:t>可以查找账户在指定区域的所有交易。</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那么本文的区域调度算法，就是找到</a:t>
            </a:r>
            <a:r>
              <a:rPr lang="zh-CN" altLang="en-US" b="1">
                <a:sym typeface="+mn-ea"/>
              </a:rPr>
              <a:t>乘客所在区域以及其周围八个区域共九个区域的GeoHash</a:t>
            </a:r>
            <a:r>
              <a:rPr lang="zh-CN" altLang="en-US">
                <a:sym typeface="+mn-ea"/>
              </a:rPr>
              <a:t>。获得这些区域后，从地理位置区块链的</a:t>
            </a:r>
            <a:r>
              <a:rPr lang="zh-CN" altLang="en-US" b="1">
                <a:sym typeface="+mn-ea"/>
              </a:rPr>
              <a:t>区域状态查询中</a:t>
            </a:r>
            <a:r>
              <a:rPr lang="zh-CN" altLang="en-US">
                <a:sym typeface="+mn-ea"/>
              </a:rPr>
              <a:t>找到在这些GeoHash范围内的</a:t>
            </a:r>
            <a:r>
              <a:rPr lang="zh-CN" altLang="en-US" b="1">
                <a:sym typeface="+mn-ea"/>
              </a:rPr>
              <a:t>所有车辆信息</a:t>
            </a:r>
            <a:r>
              <a:rPr lang="zh-CN" altLang="en-US">
                <a:sym typeface="+mn-ea"/>
              </a:rPr>
              <a:t>，最后智能合约会</a:t>
            </a:r>
            <a:r>
              <a:rPr lang="zh-CN" altLang="en-US" b="1">
                <a:sym typeface="+mn-ea"/>
              </a:rPr>
              <a:t>从这些车辆中</a:t>
            </a:r>
            <a:r>
              <a:rPr lang="zh-CN" altLang="en-US">
                <a:sym typeface="+mn-ea"/>
              </a:rPr>
              <a:t>找到</a:t>
            </a:r>
            <a:r>
              <a:rPr lang="zh-CN" altLang="en-US" b="1">
                <a:sym typeface="+mn-ea"/>
              </a:rPr>
              <a:t>距离最近的空车</a:t>
            </a:r>
            <a:r>
              <a:rPr lang="zh-CN" altLang="en-US">
                <a:sym typeface="+mn-ea"/>
              </a:rPr>
              <a:t>作为匹配结果。</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下面第四部分讲实验测试</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首先是区域调度实验，对比了</a:t>
            </a:r>
            <a:r>
              <a:rPr lang="zh-CN" altLang="en-US" b="1">
                <a:sym typeface="+mn-ea"/>
              </a:rPr>
              <a:t>单独的6位区域调度</a:t>
            </a:r>
            <a:r>
              <a:rPr lang="zh-CN" altLang="en-US">
                <a:sym typeface="+mn-ea"/>
              </a:rPr>
              <a:t>和</a:t>
            </a:r>
            <a:r>
              <a:rPr lang="zh-CN" altLang="en-US" b="1">
                <a:sym typeface="+mn-ea"/>
              </a:rPr>
              <a:t>邻居区域调度</a:t>
            </a:r>
            <a:r>
              <a:rPr lang="zh-CN" altLang="en-US">
                <a:sym typeface="+mn-ea"/>
              </a:rPr>
              <a:t>方法。单独的6位GeoHash区域只能调度到自己所属地理区域内的车辆，当乘客位置在6位GeoHash地理区域的边缘时，其它区域中</a:t>
            </a:r>
            <a:r>
              <a:rPr lang="zh-CN" altLang="en-US" b="1">
                <a:sym typeface="+mn-ea"/>
              </a:rPr>
              <a:t>更近空车因为地理划分的问题</a:t>
            </a:r>
            <a:r>
              <a:rPr lang="zh-CN" altLang="en-US">
                <a:sym typeface="+mn-ea"/>
              </a:rPr>
              <a:t>没有被考虑。邻居区域调度可以</a:t>
            </a:r>
            <a:r>
              <a:rPr lang="zh-CN" altLang="en-US" b="1">
                <a:sym typeface="+mn-ea"/>
              </a:rPr>
              <a:t>减少GeoHash划分的地理区域的限制</a:t>
            </a:r>
            <a:r>
              <a:rPr lang="zh-CN" altLang="en-US">
                <a:sym typeface="+mn-ea"/>
              </a:rPr>
              <a:t>，能够更好地满足乘客的打车需求。</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下面介绍第一部分研究背景</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区域调度实验在4*5km的区域内，模拟</a:t>
            </a:r>
            <a:r>
              <a:rPr lang="zh-CN" altLang="en-US" sz="1200" b="1">
                <a:latin typeface="Arial" panose="020B0604020202020204" pitchFamily="34" charset="0"/>
              </a:rPr>
              <a:t>高峰期、平峰期、低谷期的车乘匹配</a:t>
            </a:r>
            <a:r>
              <a:rPr lang="zh-CN" altLang="en-US" sz="1200">
                <a:latin typeface="Arial" panose="020B0604020202020204" pitchFamily="34" charset="0"/>
              </a:rPr>
              <a:t>，结果如上图。</a:t>
            </a:r>
            <a:r>
              <a:rPr lang="zh-CN" altLang="en-US" sz="1200" b="1">
                <a:latin typeface="Arial" panose="020B0604020202020204" pitchFamily="34" charset="0"/>
              </a:rPr>
              <a:t>箱型图的纵轴是匹配结果的车乘距离</a:t>
            </a:r>
            <a:r>
              <a:rPr lang="zh-CN" altLang="en-US" sz="1200">
                <a:latin typeface="Arial" panose="020B0604020202020204" pitchFamily="34" charset="0"/>
              </a:rPr>
              <a:t>。高峰期</a:t>
            </a:r>
            <a:r>
              <a:rPr lang="zh-CN" altLang="en-US" sz="1200" b="1">
                <a:latin typeface="Arial" panose="020B0604020202020204" pitchFamily="34" charset="0"/>
              </a:rPr>
              <a:t>邻居区域调度平均距离比单独区域调度缩短了3%</a:t>
            </a:r>
            <a:r>
              <a:rPr lang="zh-CN" altLang="en-US" sz="1200">
                <a:latin typeface="Arial" panose="020B0604020202020204" pitchFamily="34" charset="0"/>
              </a:rPr>
              <a:t>。平峰期邻居区域调度车乘距离的</a:t>
            </a:r>
            <a:r>
              <a:rPr lang="zh-CN" altLang="en-US" sz="1200" b="1">
                <a:latin typeface="Arial" panose="020B0604020202020204" pitchFamily="34" charset="0"/>
              </a:rPr>
              <a:t>中位数低16%</a:t>
            </a:r>
            <a:r>
              <a:rPr lang="zh-CN" altLang="en-US" sz="1200">
                <a:latin typeface="Arial" panose="020B0604020202020204" pitchFamily="34" charset="0"/>
              </a:rPr>
              <a:t>。低谷期邻居区域匹配的</a:t>
            </a:r>
            <a:r>
              <a:rPr lang="zh-CN" altLang="en-US" sz="1200" b="1">
                <a:latin typeface="Arial" panose="020B0604020202020204" pitchFamily="34" charset="0"/>
              </a:rPr>
              <a:t>平均距离低0.43%</a:t>
            </a:r>
            <a:r>
              <a:rPr lang="zh-CN" altLang="en-US" sz="1200">
                <a:latin typeface="Arial" panose="020B0604020202020204" pitchFamily="34" charset="0"/>
              </a:rPr>
              <a:t>。实验数据表明，</a:t>
            </a:r>
            <a:r>
              <a:rPr lang="zh-CN" altLang="en-US" sz="1200" b="1">
                <a:latin typeface="Arial" panose="020B0604020202020204" pitchFamily="34" charset="0"/>
              </a:rPr>
              <a:t>邻居区域调度结果比单独区域调度更有优势</a:t>
            </a:r>
            <a:r>
              <a:rPr lang="zh-CN" altLang="en-US" sz="1200">
                <a:latin typeface="Arial" panose="020B0604020202020204" pitchFamily="34" charset="0"/>
              </a:rPr>
              <a:t>。</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下面是传统区块链和地理位置区块链环境下的</a:t>
            </a:r>
            <a:r>
              <a:rPr lang="zh-CN" altLang="en-US" sz="1200" b="1">
                <a:latin typeface="Arial" panose="020B0604020202020204" pitchFamily="34" charset="0"/>
              </a:rPr>
              <a:t>调度系统性能对比实验</a:t>
            </a:r>
            <a:r>
              <a:rPr lang="zh-CN" altLang="en-US" sz="1200">
                <a:latin typeface="Arial" panose="020B0604020202020204" pitchFamily="34" charset="0"/>
              </a:rPr>
              <a:t>，横轴为高峰期交通小区内初始化的车辆数目（乘客需求数量保持为车辆数量的1.5倍），</a:t>
            </a:r>
            <a:r>
              <a:rPr lang="zh-CN" altLang="en-US" sz="1200" b="1">
                <a:latin typeface="Arial" panose="020B0604020202020204" pitchFamily="34" charset="0"/>
              </a:rPr>
              <a:t>纵轴为接到订单的车辆的比率</a:t>
            </a:r>
            <a:r>
              <a:rPr lang="zh-CN" altLang="en-US" sz="1200">
                <a:latin typeface="Arial" panose="020B0604020202020204" pitchFamily="34" charset="0"/>
              </a:rPr>
              <a:t>。在传统区块链环境下，车辆数目为50左右时，区域内所有乘客呼叫车辆不会发生超时。当区域内初始化车辆数目达到160的规模时，超过负载极限，无法响应所有打车请求，车辆无法接到订单。在地理位置区块链环境下，由于地理位置区块链后台可以直接查询区域的车辆账户，避免了对全局大规模车辆账户进行低效查询，故响应性能相比传统区块链后台有提升。车辆分布数为180辆左右时，打车请求均不会超时。车辆密度达到800时，地理位置区块链后台才超过负载极限。</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下面这个实验将两种区块链环境下的系统，在模拟网格道路上运行30min，对比各项数据。</a:t>
            </a:r>
            <a:r>
              <a:rPr lang="zh-CN" altLang="en-US" sz="1200" b="1">
                <a:latin typeface="Arial" panose="020B0604020202020204" pitchFamily="34" charset="0"/>
              </a:rPr>
              <a:t>车辆载客时间占比指车辆在完成一个完整订单的过程中载客时间的占比</a:t>
            </a:r>
            <a:r>
              <a:rPr lang="zh-CN" altLang="en-US" sz="1200">
                <a:latin typeface="Arial" panose="020B0604020202020204" pitchFamily="34" charset="0"/>
              </a:rPr>
              <a:t>，</a:t>
            </a:r>
            <a:r>
              <a:rPr lang="zh-CN" altLang="en-US" sz="1200" b="1">
                <a:latin typeface="Arial" panose="020B0604020202020204" pitchFamily="34" charset="0"/>
              </a:rPr>
              <a:t>占比越高说明调度系统效率越高</a:t>
            </a:r>
            <a:r>
              <a:rPr lang="zh-CN" altLang="en-US" sz="1200">
                <a:latin typeface="Arial" panose="020B0604020202020204" pitchFamily="34" charset="0"/>
              </a:rPr>
              <a:t>。在地理位置区块链的区域调度环境下，车辆的载客时间占比更长的情况更多，</a:t>
            </a:r>
            <a:r>
              <a:rPr lang="zh-CN" altLang="en-US" sz="1200" b="1">
                <a:latin typeface="Arial" panose="020B0604020202020204" pitchFamily="34" charset="0"/>
              </a:rPr>
              <a:t>平均值高12%</a:t>
            </a:r>
            <a:r>
              <a:rPr lang="zh-CN" altLang="en-US" sz="1200">
                <a:latin typeface="Arial" panose="020B0604020202020204" pitchFamily="34" charset="0"/>
              </a:rPr>
              <a:t>。并且数值分布在较小的范围内，</a:t>
            </a:r>
            <a:r>
              <a:rPr lang="zh-CN" altLang="en-US" sz="1200" b="1">
                <a:latin typeface="Arial" panose="020B0604020202020204" pitchFamily="34" charset="0"/>
              </a:rPr>
              <a:t>车乘距离的平均值也更低</a:t>
            </a:r>
            <a:r>
              <a:rPr lang="zh-CN" altLang="en-US" sz="1200">
                <a:latin typeface="Arial" panose="020B0604020202020204" pitchFamily="34" charset="0"/>
              </a:rPr>
              <a:t>。</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在地理位置区块链的环境下，</a:t>
            </a:r>
            <a:r>
              <a:rPr lang="zh-CN" altLang="en-US" sz="1200" b="1">
                <a:latin typeface="Arial" panose="020B0604020202020204" pitchFamily="34" charset="0"/>
              </a:rPr>
              <a:t>乘客打车的响应时间具有明显的优势</a:t>
            </a:r>
            <a:r>
              <a:rPr lang="zh-CN" altLang="en-US" sz="1200">
                <a:latin typeface="Arial" panose="020B0604020202020204" pitchFamily="34" charset="0"/>
              </a:rPr>
              <a:t>，并且</a:t>
            </a:r>
            <a:r>
              <a:rPr lang="zh-CN" altLang="en-US" sz="1200" b="1">
                <a:latin typeface="Arial" panose="020B0604020202020204" pitchFamily="34" charset="0"/>
              </a:rPr>
              <a:t>后台运算的gas消耗也较低</a:t>
            </a:r>
            <a:r>
              <a:rPr lang="zh-CN" altLang="en-US" sz="1200">
                <a:latin typeface="Arial" panose="020B0604020202020204" pitchFamily="34" charset="0"/>
              </a:rPr>
              <a:t>。</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下面这个实验将两种区块链环境下的系统，在以大钟寺地铁站为中心的4*5km范围内的真实道路上运行30min，对比各项数据。结果表明，在地理位置区块链的区域调度环境下，车辆平均载客时间高37%，</a:t>
            </a:r>
            <a:r>
              <a:rPr lang="zh-CN" altLang="en-US" b="1"/>
              <a:t>打车响应时间更短，车乘距离更近，分布更集中</a:t>
            </a:r>
            <a:r>
              <a:rPr lang="zh-CN" altLang="en-US"/>
              <a:t>。（为了方便路径规划，车辆的位置和打车的起止点位置都选在了路口，所以优化的效果各项数据会更明显。）</a:t>
            </a:r>
            <a:r>
              <a:rPr lang="zh-CN" altLang="en-US" b="1"/>
              <a:t>真实地图数据的实验更能说明</a:t>
            </a:r>
            <a:r>
              <a:rPr lang="zh-CN" altLang="en-US"/>
              <a:t>应用地理位置区块链进行区域调度的</a:t>
            </a:r>
            <a:r>
              <a:rPr lang="zh-CN" altLang="en-US" b="1"/>
              <a:t>优越性</a:t>
            </a:r>
            <a:r>
              <a:rPr lang="zh-CN" altLang="en-US"/>
              <a:t>。</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34</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下面的性能实验对地理位置区块链</a:t>
            </a:r>
            <a:r>
              <a:rPr lang="zh-CN" altLang="en-US" sz="1200" b="1">
                <a:latin typeface="Arial" panose="020B0604020202020204" pitchFamily="34" charset="0"/>
              </a:rPr>
              <a:t>后台的并发性能</a:t>
            </a:r>
            <a:r>
              <a:rPr lang="zh-CN" altLang="en-US" sz="1200">
                <a:latin typeface="Arial" panose="020B0604020202020204" pitchFamily="34" charset="0"/>
              </a:rPr>
              <a:t>进行了测试，</a:t>
            </a:r>
            <a:r>
              <a:rPr lang="zh-CN" altLang="en-US" sz="1200" b="1">
                <a:latin typeface="Arial" panose="020B0604020202020204" pitchFamily="34" charset="0"/>
              </a:rPr>
              <a:t>横轴</a:t>
            </a:r>
            <a:r>
              <a:rPr lang="zh-CN" altLang="en-US" sz="1200">
                <a:latin typeface="Arial" panose="020B0604020202020204" pitchFamily="34" charset="0"/>
              </a:rPr>
              <a:t>是并发进行请求的</a:t>
            </a:r>
            <a:r>
              <a:rPr lang="zh-CN" altLang="en-US" sz="1200" b="1">
                <a:latin typeface="Arial" panose="020B0604020202020204" pitchFamily="34" charset="0"/>
              </a:rPr>
              <a:t>乘客数量</a:t>
            </a:r>
            <a:r>
              <a:rPr lang="zh-CN" altLang="en-US" sz="1200">
                <a:latin typeface="Arial" panose="020B0604020202020204" pitchFamily="34" charset="0"/>
              </a:rPr>
              <a:t>，</a:t>
            </a:r>
            <a:r>
              <a:rPr lang="zh-CN" altLang="en-US" sz="1200" b="1">
                <a:latin typeface="Arial" panose="020B0604020202020204" pitchFamily="34" charset="0"/>
              </a:rPr>
              <a:t>纵轴</a:t>
            </a:r>
            <a:r>
              <a:rPr lang="zh-CN" altLang="en-US" sz="1200">
                <a:latin typeface="Arial" panose="020B0604020202020204" pitchFamily="34" charset="0"/>
              </a:rPr>
              <a:t>是</a:t>
            </a:r>
            <a:r>
              <a:rPr lang="zh-CN" altLang="en-US" sz="1200" b="1">
                <a:latin typeface="Arial" panose="020B0604020202020204" pitchFamily="34" charset="0"/>
              </a:rPr>
              <a:t>后台处理请求的丢单数量</a:t>
            </a:r>
            <a:r>
              <a:rPr lang="zh-CN" altLang="en-US" sz="1200">
                <a:latin typeface="Arial" panose="020B0604020202020204" pitchFamily="34" charset="0"/>
              </a:rPr>
              <a:t>。实验结果表明，一个地理位置区块链服务节点，在</a:t>
            </a:r>
            <a:r>
              <a:rPr lang="zh-CN" altLang="en-US" sz="1200" b="1">
                <a:latin typeface="Arial" panose="020B0604020202020204" pitchFamily="34" charset="0"/>
              </a:rPr>
              <a:t>并行服务规模为200左右的乘客打车请求时</a:t>
            </a:r>
            <a:r>
              <a:rPr lang="zh-CN" altLang="en-US" sz="1200">
                <a:latin typeface="Arial" panose="020B0604020202020204" pitchFamily="34" charset="0"/>
              </a:rPr>
              <a:t>，其处理请求</a:t>
            </a:r>
            <a:r>
              <a:rPr lang="zh-CN" altLang="en-US" sz="1200" b="1">
                <a:latin typeface="Arial" panose="020B0604020202020204" pitchFamily="34" charset="0"/>
              </a:rPr>
              <a:t>均不会发生超时</a:t>
            </a:r>
            <a:r>
              <a:rPr lang="zh-CN" altLang="en-US" sz="1200">
                <a:latin typeface="Arial" panose="020B0604020202020204" pitchFamily="34" charset="0"/>
              </a:rPr>
              <a:t>。</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35</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0">
              <a:buFont typeface="Arial" panose="020B0604020202020204" pitchFamily="34" charset="0"/>
              <a:buNone/>
            </a:pPr>
            <a:r>
              <a:rPr lang="zh-CN" altLang="en-US">
                <a:latin typeface="微软雅黑" panose="020B0503020204020204" charset="-122"/>
                <a:ea typeface="微软雅黑" panose="020B0503020204020204" charset="-122"/>
                <a:cs typeface="微软雅黑" panose="020B0503020204020204" charset="-122"/>
                <a:sym typeface="+mn-ea"/>
              </a:rPr>
              <a:t>下面的实验初始化200个打车请求，进行2小时的系统运行实验，系统初始化后，剩余的打车请求在2小时内</a:t>
            </a:r>
            <a:r>
              <a:rPr lang="zh-CN" altLang="en-US" b="1">
                <a:latin typeface="微软雅黑" panose="020B0503020204020204" charset="-122"/>
                <a:ea typeface="微软雅黑" panose="020B0503020204020204" charset="-122"/>
                <a:cs typeface="微软雅黑" panose="020B0503020204020204" charset="-122"/>
                <a:sym typeface="+mn-ea"/>
              </a:rPr>
              <a:t>均匀发出</a:t>
            </a:r>
            <a:r>
              <a:rPr lang="zh-CN" altLang="en-US">
                <a:latin typeface="微软雅黑" panose="020B0503020204020204" charset="-122"/>
                <a:ea typeface="微软雅黑" panose="020B0503020204020204" charset="-122"/>
                <a:cs typeface="微软雅黑" panose="020B0503020204020204" charset="-122"/>
                <a:sym typeface="+mn-ea"/>
              </a:rPr>
              <a:t>，最终共发出800个乘客订单，维护560辆车。在模拟道路实验中，</a:t>
            </a:r>
            <a:r>
              <a:rPr lang="zh-CN" altLang="en-US" b="1">
                <a:latin typeface="微软雅黑" panose="020B0503020204020204" charset="-122"/>
                <a:ea typeface="微软雅黑" panose="020B0503020204020204" charset="-122"/>
                <a:cs typeface="微软雅黑" panose="020B0503020204020204" charset="-122"/>
                <a:sym typeface="+mn-ea"/>
              </a:rPr>
              <a:t>车乘距离</a:t>
            </a:r>
            <a:r>
              <a:rPr lang="zh-CN" altLang="en-US">
                <a:latin typeface="微软雅黑" panose="020B0503020204020204" charset="-122"/>
                <a:ea typeface="微软雅黑" panose="020B0503020204020204" charset="-122"/>
                <a:cs typeface="微软雅黑" panose="020B0503020204020204" charset="-122"/>
                <a:sym typeface="+mn-ea"/>
              </a:rPr>
              <a:t>最大为1750m左右，</a:t>
            </a:r>
            <a:r>
              <a:rPr lang="zh-CN" altLang="en-US" b="1">
                <a:latin typeface="微软雅黑" panose="020B0503020204020204" charset="-122"/>
                <a:ea typeface="微软雅黑" panose="020B0503020204020204" charset="-122"/>
                <a:cs typeface="微软雅黑" panose="020B0503020204020204" charset="-122"/>
                <a:sym typeface="+mn-ea"/>
              </a:rPr>
              <a:t>80%以上的车乘距离</a:t>
            </a:r>
            <a:r>
              <a:rPr lang="zh-CN" altLang="en-US">
                <a:latin typeface="微软雅黑" panose="020B0503020204020204" charset="-122"/>
                <a:ea typeface="微软雅黑" panose="020B0503020204020204" charset="-122"/>
                <a:cs typeface="微软雅黑" panose="020B0503020204020204" charset="-122"/>
                <a:sym typeface="+mn-ea"/>
              </a:rPr>
              <a:t>在200m至1200m的范围内，属于合理距离范围。</a:t>
            </a:r>
            <a:r>
              <a:rPr lang="zh-CN" altLang="en-US" b="1">
                <a:latin typeface="微软雅黑" panose="020B0503020204020204" charset="-122"/>
                <a:ea typeface="微软雅黑" panose="020B0503020204020204" charset="-122"/>
                <a:cs typeface="微软雅黑" panose="020B0503020204020204" charset="-122"/>
                <a:sym typeface="+mn-ea"/>
              </a:rPr>
              <a:t>乘客呼叫出租车的响应时间</a:t>
            </a:r>
            <a:r>
              <a:rPr lang="zh-CN" altLang="en-US">
                <a:latin typeface="微软雅黑" panose="020B0503020204020204" charset="-122"/>
                <a:ea typeface="微软雅黑" panose="020B0503020204020204" charset="-122"/>
                <a:cs typeface="微软雅黑" panose="020B0503020204020204" charset="-122"/>
                <a:sym typeface="+mn-ea"/>
              </a:rPr>
              <a:t>，绝大部分在4s以内，最大响应时间不超过12s。</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36</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这部分是真实道路的系统运行实验，2小时的运行中，</a:t>
            </a:r>
            <a:r>
              <a:rPr lang="zh-CN" altLang="en-US" sz="1200" b="1">
                <a:latin typeface="Arial" panose="020B0604020202020204" pitchFamily="34" charset="0"/>
              </a:rPr>
              <a:t>呼车响应时间</a:t>
            </a:r>
            <a:r>
              <a:rPr lang="zh-CN" altLang="en-US" sz="1200">
                <a:latin typeface="Arial" panose="020B0604020202020204" pitchFamily="34" charset="0"/>
              </a:rPr>
              <a:t>、</a:t>
            </a:r>
            <a:r>
              <a:rPr lang="zh-CN" altLang="en-US" sz="1200" b="1">
                <a:latin typeface="Arial" panose="020B0604020202020204" pitchFamily="34" charset="0"/>
              </a:rPr>
              <a:t>车乘距离</a:t>
            </a:r>
            <a:r>
              <a:rPr lang="zh-CN" altLang="en-US" sz="1200">
                <a:latin typeface="Arial" panose="020B0604020202020204" pitchFamily="34" charset="0"/>
              </a:rPr>
              <a:t>均处在合理的范围内，</a:t>
            </a:r>
            <a:r>
              <a:rPr lang="zh-CN" altLang="en-US" sz="1200" b="1">
                <a:latin typeface="Arial" panose="020B0604020202020204" pitchFamily="34" charset="0"/>
              </a:rPr>
              <a:t>系统运行稳定，结果合理</a:t>
            </a:r>
            <a:r>
              <a:rPr lang="zh-CN" altLang="en-US" sz="1200">
                <a:latin typeface="Arial" panose="020B0604020202020204" pitchFamily="34" charset="0"/>
              </a:rPr>
              <a:t>。</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37</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最后，对我的工作进行总结，</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latin typeface="微软雅黑" panose="020B0503020204020204" charset="-122"/>
                <a:ea typeface="微软雅黑" panose="020B0503020204020204" charset="-122"/>
                <a:cs typeface="微软雅黑" panose="020B0503020204020204" charset="-122"/>
                <a:sym typeface="+mn-ea"/>
              </a:rPr>
              <a:t>第一点，我的工作完善了</a:t>
            </a:r>
            <a:r>
              <a:rPr lang="en-US" altLang="zh-CN" dirty="0">
                <a:latin typeface="微软雅黑" panose="020B0503020204020204" charset="-122"/>
                <a:ea typeface="微软雅黑" panose="020B0503020204020204" charset="-122"/>
                <a:cs typeface="微软雅黑" panose="020B0503020204020204" charset="-122"/>
                <a:sym typeface="+mn-ea"/>
              </a:rPr>
              <a:t>…</a:t>
            </a:r>
            <a:endParaRPr lang="zh-CN" altLang="en-US" dirty="0">
              <a:latin typeface="微软雅黑" panose="020B0503020204020204" charset="-122"/>
              <a:ea typeface="微软雅黑" panose="020B0503020204020204" charset="-122"/>
              <a:cs typeface="微软雅黑" panose="020B0503020204020204" charset="-122"/>
              <a:sym typeface="+mn-ea"/>
            </a:endParaRPr>
          </a:p>
        </p:txBody>
      </p:sp>
      <p:sp>
        <p:nvSpPr>
          <p:cNvPr id="4" name="灯片编号占位符 3"/>
          <p:cNvSpPr>
            <a:spLocks noGrp="1"/>
          </p:cNvSpPr>
          <p:nvPr>
            <p:ph type="sldNum" sz="quarter" idx="10"/>
          </p:nvPr>
        </p:nvSpPr>
        <p:spPr/>
        <p:txBody>
          <a:bodyPr/>
          <a:lstStyle/>
          <a:p>
            <a:fld id="{A292BC34-AF69-47DB-B33B-FD44907433D5}" type="slidenum">
              <a:rPr lang="zh-CN" altLang="en-US" smtClean="0"/>
              <a:t>39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那么我的毕设是设计实现出租车调度系统。相关研究的特点，就是考虑如何优化交通资源的分布，主要考虑优化系统运载量、缩短行程时间、用更好的方法进行出租车分配三个方面。这其中</a:t>
            </a:r>
            <a:r>
              <a:rPr lang="zh-CN" altLang="en-US" b="1"/>
              <a:t>关键技术</a:t>
            </a:r>
            <a:r>
              <a:rPr lang="zh-CN" altLang="en-US"/>
              <a:t>在于处理好</a:t>
            </a:r>
            <a:r>
              <a:rPr lang="zh-CN" altLang="en-US" b="1"/>
              <a:t>车乘匹配</a:t>
            </a:r>
            <a:r>
              <a:rPr lang="zh-CN" altLang="en-US"/>
              <a:t>（给乘客选择合适的出租车）和</a:t>
            </a:r>
            <a:r>
              <a:rPr lang="zh-CN" altLang="en-US" b="1"/>
              <a:t>路径规划</a:t>
            </a:r>
            <a:r>
              <a:rPr lang="zh-CN" altLang="en-US"/>
              <a:t>（规划出租车的导航路线）的问题。</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Arial" panose="020B0604020202020204" pitchFamily="34" charset="0"/>
              <a:buNone/>
            </a:pPr>
            <a:r>
              <a:rPr lang="zh-CN" altLang="en-US" dirty="0"/>
              <a:t>那么在我的工作基础上可以做出哪些展望呢，第一点可以从安全性入手</a:t>
            </a:r>
            <a:r>
              <a:rPr lang="en-US" altLang="zh-CN" dirty="0"/>
              <a:t>…</a:t>
            </a:r>
            <a:endParaRPr lang="zh-CN" altLang="en-US" dirty="0"/>
          </a:p>
        </p:txBody>
      </p:sp>
      <p:sp>
        <p:nvSpPr>
          <p:cNvPr id="4" name="灯片编号占位符 3"/>
          <p:cNvSpPr>
            <a:spLocks noGrp="1"/>
          </p:cNvSpPr>
          <p:nvPr>
            <p:ph type="sldNum" sz="quarter" idx="10"/>
          </p:nvPr>
        </p:nvSpPr>
        <p:spPr/>
        <p:txBody>
          <a:bodyPr/>
          <a:lstStyle/>
          <a:p>
            <a:fld id="{A292BC34-AF69-47DB-B33B-FD44907433D5}" type="slidenum">
              <a:rPr lang="zh-CN" altLang="en-US" smtClean="0"/>
              <a:t>40</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我的答辩内容告一段落，谢谢各位老师听我讲述，请各位老师批评建议。</a:t>
            </a:r>
          </a:p>
        </p:txBody>
      </p:sp>
      <p:sp>
        <p:nvSpPr>
          <p:cNvPr id="4" name="灯片编号占位符 3"/>
          <p:cNvSpPr>
            <a:spLocks noGrp="1"/>
          </p:cNvSpPr>
          <p:nvPr>
            <p:ph type="sldNum" sz="quarter" idx="5"/>
          </p:nvPr>
        </p:nvSpPr>
        <p:spPr/>
        <p:txBody>
          <a:bodyPr/>
          <a:lstStyle/>
          <a:p>
            <a:fld id="{A292BC34-AF69-47DB-B33B-FD44907433D5}" type="slidenum">
              <a:rPr lang="zh-CN" altLang="en-US" smtClean="0"/>
              <a:t>41</a:t>
            </a:fld>
            <a:endParaRPr lang="zh-CN" altLang="en-US"/>
          </a:p>
        </p:txBody>
      </p:sp>
    </p:spTree>
    <p:extLst>
      <p:ext uri="{BB962C8B-B14F-4D97-AF65-F5344CB8AC3E}">
        <p14:creationId xmlns:p14="http://schemas.microsoft.com/office/powerpoint/2010/main" val="1229490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我的工作是基于地理位置区块链的，那么关于目前区块链在车联网中的应用，有基于区块链设计的拼车模型，主要考虑车乘双方</a:t>
            </a:r>
            <a:r>
              <a:rPr lang="zh-CN" altLang="en-US" sz="1200" b="1">
                <a:latin typeface="Arial" panose="020B0604020202020204" pitchFamily="34" charset="0"/>
              </a:rPr>
              <a:t>身份验证</a:t>
            </a:r>
            <a:r>
              <a:rPr lang="zh-CN" altLang="en-US" sz="1200">
                <a:latin typeface="Arial" panose="020B0604020202020204" pitchFamily="34" charset="0"/>
              </a:rPr>
              <a:t>的问题；还有基于以太坊的拼车系统，创新点在于提出了车乘</a:t>
            </a:r>
            <a:r>
              <a:rPr lang="zh-CN" altLang="en-US" sz="1200" b="1">
                <a:latin typeface="Arial" panose="020B0604020202020204" pitchFamily="34" charset="0"/>
              </a:rPr>
              <a:t>信任程度</a:t>
            </a:r>
            <a:r>
              <a:rPr lang="zh-CN" altLang="en-US" sz="1200">
                <a:latin typeface="Arial" panose="020B0604020202020204" pitchFamily="34" charset="0"/>
              </a:rPr>
              <a:t>的概念；还有工作实现了</a:t>
            </a:r>
            <a:r>
              <a:rPr lang="zh-CN" altLang="en-US" sz="1200" b="1">
                <a:latin typeface="Arial" panose="020B0604020202020204" pitchFamily="34" charset="0"/>
              </a:rPr>
              <a:t>车联网安全支付方案</a:t>
            </a:r>
            <a:r>
              <a:rPr lang="zh-CN" altLang="en-US" sz="1200">
                <a:latin typeface="Arial" panose="020B0604020202020204" pitchFamily="34" charset="0"/>
              </a:rPr>
              <a:t>。这些研究的不足在于，多数研究</a:t>
            </a:r>
            <a:r>
              <a:rPr lang="zh-CN" altLang="en-US" sz="1200" b="1">
                <a:latin typeface="Arial" panose="020B0604020202020204" pitchFamily="34" charset="0"/>
              </a:rPr>
              <a:t>侧重模型的安全性验证和评估</a:t>
            </a:r>
            <a:r>
              <a:rPr lang="zh-CN" altLang="en-US" sz="1200">
                <a:latin typeface="Arial" panose="020B0604020202020204" pitchFamily="34" charset="0"/>
              </a:rPr>
              <a:t>，这些研究</a:t>
            </a:r>
            <a:r>
              <a:rPr lang="zh-CN" altLang="en-US" sz="1200" b="1">
                <a:latin typeface="Arial" panose="020B0604020202020204" pitchFamily="34" charset="0"/>
              </a:rPr>
              <a:t>并未结合实际的地理信息</a:t>
            </a:r>
            <a:r>
              <a:rPr lang="zh-CN" altLang="en-US" sz="1200">
                <a:latin typeface="Arial" panose="020B0604020202020204" pitchFamily="34" charset="0"/>
              </a:rPr>
              <a:t>研究应用，而且</a:t>
            </a:r>
            <a:r>
              <a:rPr lang="zh-CN" altLang="en-US">
                <a:latin typeface="微软雅黑" panose="020B0503020204020204" charset="-122"/>
                <a:ea typeface="微软雅黑" panose="020B0503020204020204" charset="-122"/>
                <a:sym typeface="+mn-ea"/>
              </a:rPr>
              <a:t>并未在实际应用中起到车辆调度的作用。</a:t>
            </a:r>
            <a:endParaRPr lang="zh-CN" altLang="en-US" sz="1200">
              <a:latin typeface="Arial" panose="020B0604020202020204" pitchFamily="34" charset="0"/>
            </a:endParaRPr>
          </a:p>
        </p:txBody>
      </p:sp>
      <p:sp>
        <p:nvSpPr>
          <p:cNvPr id="4" name="灯片编号占位符 3"/>
          <p:cNvSpPr>
            <a:spLocks noGrp="1"/>
          </p:cNvSpPr>
          <p:nvPr>
            <p:ph type="sldNum" sz="quarter" idx="10"/>
          </p:nvPr>
        </p:nvSpPr>
        <p:spPr/>
        <p:txBody>
          <a:bodyPr/>
          <a:lstStyle/>
          <a:p>
            <a:fld id="{A292BC34-AF69-47DB-B33B-FD44907433D5}"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研究出租车调度应用会涉及到矢量地图的</a:t>
            </a:r>
            <a:r>
              <a:rPr lang="zh-CN" altLang="en-US" b="1">
                <a:sym typeface="+mn-ea"/>
              </a:rPr>
              <a:t>在服务端的存储</a:t>
            </a:r>
            <a:r>
              <a:rPr lang="zh-CN" altLang="en-US">
                <a:sym typeface="+mn-ea"/>
              </a:rPr>
              <a:t>和</a:t>
            </a:r>
            <a:r>
              <a:rPr lang="zh-CN" altLang="en-US" b="1">
                <a:sym typeface="+mn-ea"/>
              </a:rPr>
              <a:t>在终端的展示</a:t>
            </a:r>
            <a:r>
              <a:rPr lang="zh-CN" altLang="en-US">
                <a:sym typeface="+mn-ea"/>
              </a:rPr>
              <a:t>，下面介绍矢量地图数据的</a:t>
            </a:r>
            <a:r>
              <a:rPr lang="zh-CN" altLang="en-US" b="1">
                <a:sym typeface="+mn-ea"/>
              </a:rPr>
              <a:t>空间索引技术</a:t>
            </a:r>
            <a:r>
              <a:rPr lang="zh-CN" altLang="en-US">
                <a:sym typeface="+mn-ea"/>
              </a:rPr>
              <a:t>。目前应用最多的有网格索引和四叉树索引。</a:t>
            </a:r>
            <a:r>
              <a:rPr lang="zh-CN" altLang="en-US" b="1">
                <a:sym typeface="+mn-ea"/>
              </a:rPr>
              <a:t>网格索引</a:t>
            </a:r>
            <a:r>
              <a:rPr lang="zh-CN" altLang="en-US">
                <a:sym typeface="+mn-ea"/>
              </a:rPr>
              <a:t>要求在查询地图瓦片时，需要查询三个值，</a:t>
            </a:r>
            <a:r>
              <a:rPr lang="zh-CN" altLang="en-US" b="1">
                <a:sym typeface="+mn-ea"/>
              </a:rPr>
              <a:t>即分别代表行、列坐标和缩放级别的X、Y和Z</a:t>
            </a:r>
            <a:r>
              <a:rPr lang="zh-CN" altLang="en-US">
                <a:sym typeface="+mn-ea"/>
              </a:rPr>
              <a:t>。但是，三字段查询在</a:t>
            </a:r>
            <a:r>
              <a:rPr lang="zh-CN" altLang="en-US" b="1">
                <a:sym typeface="+mn-ea"/>
              </a:rPr>
              <a:t>海量数据的情况下效率低下</a:t>
            </a:r>
            <a:r>
              <a:rPr lang="zh-CN" altLang="en-US">
                <a:sym typeface="+mn-ea"/>
              </a:rPr>
              <a:t>。</a:t>
            </a:r>
            <a:r>
              <a:rPr lang="zh-CN" altLang="en-US" b="1">
                <a:sym typeface="+mn-ea"/>
              </a:rPr>
              <a:t>四叉树索引</a:t>
            </a:r>
            <a:r>
              <a:rPr lang="zh-CN" altLang="en-US">
                <a:sym typeface="+mn-ea"/>
              </a:rPr>
              <a:t>使用（z，quadkeys）两个字段来表示图块索引值，其中 quadkeys 称为四叉树键，将XY坐标</a:t>
            </a:r>
            <a:r>
              <a:rPr lang="zh-CN" altLang="en-US" b="1">
                <a:sym typeface="+mn-ea"/>
              </a:rPr>
              <a:t>组合成一维字符串</a:t>
            </a:r>
            <a:r>
              <a:rPr lang="zh-CN" altLang="en-US">
                <a:sym typeface="+mn-ea"/>
              </a:rPr>
              <a:t>来优化索引和存储。这种索引方法易于实现，被大多数网络地图服务提供商采用。</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latin typeface="Arial" panose="020B0604020202020204" pitchFamily="34" charset="0"/>
              </a:rPr>
              <a:t>下面将主流研究中的路径规划算法的特点进行对比。</a:t>
            </a:r>
            <a:r>
              <a:rPr lang="zh-CN" altLang="en-US" sz="1200" b="1">
                <a:latin typeface="Arial" panose="020B0604020202020204" pitchFamily="34" charset="0"/>
              </a:rPr>
              <a:t>Dijkstra算法</a:t>
            </a:r>
            <a:r>
              <a:rPr lang="zh-CN" altLang="en-US" sz="1200">
                <a:latin typeface="Arial" panose="020B0604020202020204" pitchFamily="34" charset="0"/>
              </a:rPr>
              <a:t>是鼻祖，算法规则是从起点开始扩张搜索，直到找到终点；</a:t>
            </a:r>
            <a:r>
              <a:rPr lang="zh-CN" altLang="en-US" sz="1200" b="1">
                <a:latin typeface="Arial" panose="020B0604020202020204" pitchFamily="34" charset="0"/>
              </a:rPr>
              <a:t>A*算法</a:t>
            </a:r>
            <a:r>
              <a:rPr lang="zh-CN" altLang="en-US" sz="1200">
                <a:latin typeface="Arial" panose="020B0604020202020204" pitchFamily="34" charset="0"/>
              </a:rPr>
              <a:t>在Dijkstra算法的基础上使用了启发函数，通过启发函数指导搜索的方向，</a:t>
            </a:r>
            <a:r>
              <a:rPr lang="zh-CN" altLang="en-US" sz="1200" b="1">
                <a:latin typeface="Arial" panose="020B0604020202020204" pitchFamily="34" charset="0"/>
              </a:rPr>
              <a:t>减少了</a:t>
            </a:r>
            <a:r>
              <a:rPr lang="zh-CN" altLang="en-US" sz="1200">
                <a:latin typeface="Arial" panose="020B0604020202020204" pitchFamily="34" charset="0"/>
              </a:rPr>
              <a:t>需要遍历的邻居的规模，A*算法与Dijkstra相比明显降低了时间复杂度。</a:t>
            </a:r>
            <a:r>
              <a:rPr lang="zh-CN" altLang="en-US" sz="1200" b="1">
                <a:latin typeface="Arial" panose="020B0604020202020204" pitchFamily="34" charset="0"/>
              </a:rPr>
              <a:t>Jump Point Search（JPS）算法</a:t>
            </a:r>
            <a:r>
              <a:rPr lang="zh-CN" altLang="en-US" sz="1200">
                <a:latin typeface="Arial" panose="020B0604020202020204" pitchFamily="34" charset="0"/>
              </a:rPr>
              <a:t>在A*算法的基础上加入了跳点搜索，可以提高有障碍物时的寻路效率。但本文已有地图拓扑结构，</a:t>
            </a:r>
            <a:r>
              <a:rPr lang="zh-CN" altLang="en-US" sz="1200" b="1">
                <a:latin typeface="Arial" panose="020B0604020202020204" pitchFamily="34" charset="0"/>
              </a:rPr>
              <a:t>不需要考虑避开障碍物</a:t>
            </a:r>
            <a:r>
              <a:rPr lang="zh-CN" altLang="en-US" sz="1200">
                <a:latin typeface="Arial" panose="020B0604020202020204" pitchFamily="34" charset="0"/>
              </a:rPr>
              <a:t>。JPS跳点搜索徒增算法的复杂度；</a:t>
            </a:r>
            <a:r>
              <a:rPr lang="zh-CN" altLang="en-US" sz="1200" b="1">
                <a:latin typeface="Arial" panose="020B0604020202020204" pitchFamily="34" charset="0"/>
              </a:rPr>
              <a:t>CH算法</a:t>
            </a:r>
            <a:r>
              <a:rPr lang="zh-CN" altLang="en-US" sz="1200">
                <a:latin typeface="Arial" panose="020B0604020202020204" pitchFamily="34" charset="0"/>
              </a:rPr>
              <a:t>在A*算法的基础上加入了预处理的过程，查询的时候可以使查询路径缩短，提高效率。但</a:t>
            </a:r>
            <a:r>
              <a:rPr lang="zh-CN" altLang="en-US" sz="1200" b="1">
                <a:latin typeface="Arial" panose="020B0604020202020204" pitchFamily="34" charset="0"/>
              </a:rPr>
              <a:t>预处理失去了真实的拓扑结构</a:t>
            </a:r>
            <a:r>
              <a:rPr lang="zh-CN" altLang="en-US" sz="1200">
                <a:latin typeface="Arial" panose="020B0604020202020204" pitchFamily="34" charset="0"/>
              </a:rPr>
              <a:t>，在地图数据更新后都需要重新预处理，</a:t>
            </a:r>
            <a:r>
              <a:rPr lang="zh-CN" altLang="en-US" sz="1200" b="1">
                <a:latin typeface="Arial" panose="020B0604020202020204" pitchFamily="34" charset="0"/>
              </a:rPr>
              <a:t>拓展性和健壮性不足</a:t>
            </a:r>
            <a:r>
              <a:rPr lang="zh-CN" altLang="en-US" sz="1200">
                <a:latin typeface="Arial" panose="020B0604020202020204" pitchFamily="34" charset="0"/>
              </a:rPr>
              <a:t>。</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下面第二部分简单讲本系统的结构和流程：</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系统在总体上分为车辆和</a:t>
            </a:r>
            <a:r>
              <a:rPr lang="zh-CN" altLang="en-US" b="1">
                <a:sym typeface="+mn-ea"/>
              </a:rPr>
              <a:t>乘客终端</a:t>
            </a:r>
            <a:r>
              <a:rPr lang="zh-CN" altLang="en-US">
                <a:sym typeface="+mn-ea"/>
              </a:rPr>
              <a:t>跟</a:t>
            </a:r>
            <a:r>
              <a:rPr lang="zh-CN" altLang="en-US" b="1">
                <a:sym typeface="+mn-ea"/>
              </a:rPr>
              <a:t>区块链服务端</a:t>
            </a:r>
            <a:r>
              <a:rPr lang="zh-CN" altLang="en-US">
                <a:sym typeface="+mn-ea"/>
              </a:rPr>
              <a:t>两个模块，</a:t>
            </a:r>
            <a:r>
              <a:rPr lang="zh-CN" altLang="en-US" b="1">
                <a:sym typeface="+mn-ea"/>
              </a:rPr>
              <a:t>乘客终端</a:t>
            </a:r>
            <a:r>
              <a:rPr lang="zh-CN" altLang="en-US">
                <a:sym typeface="+mn-ea"/>
              </a:rPr>
              <a:t>主要功能就是</a:t>
            </a:r>
            <a:r>
              <a:rPr lang="zh-CN" altLang="en-US" b="1">
                <a:sym typeface="+mn-ea"/>
              </a:rPr>
              <a:t>发送打车请求</a:t>
            </a:r>
            <a:r>
              <a:rPr lang="zh-CN" altLang="en-US">
                <a:sym typeface="+mn-ea"/>
              </a:rPr>
              <a:t>，</a:t>
            </a:r>
            <a:r>
              <a:rPr lang="zh-CN" altLang="en-US" b="1">
                <a:sym typeface="+mn-ea"/>
              </a:rPr>
              <a:t>车辆终端</a:t>
            </a:r>
            <a:r>
              <a:rPr lang="zh-CN" altLang="en-US">
                <a:sym typeface="+mn-ea"/>
              </a:rPr>
              <a:t>的主要功能就是</a:t>
            </a:r>
            <a:r>
              <a:rPr lang="zh-CN" altLang="en-US" b="1">
                <a:sym typeface="+mn-ea"/>
              </a:rPr>
              <a:t>接送乘客</a:t>
            </a:r>
            <a:r>
              <a:rPr lang="zh-CN" altLang="en-US">
                <a:sym typeface="+mn-ea"/>
              </a:rPr>
              <a:t>（下一页）。</a:t>
            </a:r>
          </a:p>
        </p:txBody>
      </p:sp>
      <p:sp>
        <p:nvSpPr>
          <p:cNvPr id="4" name="灯片编号占位符 3"/>
          <p:cNvSpPr>
            <a:spLocks noGrp="1"/>
          </p:cNvSpPr>
          <p:nvPr>
            <p:ph type="sldNum" sz="quarter" idx="10"/>
          </p:nvPr>
        </p:nvSpPr>
        <p:spPr/>
        <p:txBody>
          <a:bodyPr/>
          <a:lstStyle/>
          <a:p>
            <a:fld id="{A292BC34-AF69-47DB-B33B-FD44907433D5}"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70AADD-B42F-47F7-ABFD-68DC17FE4F71}" type="slidenum">
              <a:rPr lang="zh-CN" altLang="en-US" smtClean="0"/>
              <a:t>‹#›</a:t>
            </a:fld>
            <a:endParaRPr lang="zh-CN" altLang="en-US"/>
          </a:p>
        </p:txBody>
      </p:sp>
    </p:spTree>
  </p:cSld>
  <p:clrMapOvr>
    <a:masterClrMapping/>
  </p:clrMapOvr>
  <p:hf hdr="0" ft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70AADD-B42F-47F7-ABFD-68DC17FE4F71}" type="slidenum">
              <a:rPr lang="zh-CN" altLang="en-US" smtClean="0"/>
              <a:t>‹#›</a:t>
            </a:fld>
            <a:endParaRPr lang="zh-CN" altLang="en-US"/>
          </a:p>
        </p:txBody>
      </p:sp>
    </p:spTree>
  </p:cSld>
  <p:clrMapOvr>
    <a:masterClrMapping/>
  </p:clrMapOvr>
  <p:hf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70AADD-B42F-47F7-ABFD-68DC17FE4F71}" type="slidenum">
              <a:rPr lang="zh-CN" altLang="en-US" smtClean="0"/>
              <a:t>‹#›</a:t>
            </a:fld>
            <a:endParaRPr lang="zh-CN" altLang="en-US"/>
          </a:p>
        </p:txBody>
      </p:sp>
    </p:spTree>
  </p:cSld>
  <p:clrMapOvr>
    <a:masterClrMapping/>
  </p:clrMapOvr>
  <p:hf hdr="0" ft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4692253" y="556418"/>
            <a:ext cx="2807494" cy="534195"/>
          </a:xfrm>
        </p:spPr>
        <p:txBody>
          <a:bodyPr>
            <a:normAutofit/>
          </a:bodyPr>
          <a:lstStyle>
            <a:lvl1pPr>
              <a:defRPr sz="3200">
                <a:latin typeface="+mj-lt"/>
                <a:cs typeface="Arial" panose="020B0604020202020204" pitchFamily="34" charset="0"/>
              </a:defRPr>
            </a:lvl1pPr>
          </a:lstStyle>
          <a:p>
            <a:r>
              <a:rPr lang="zh-CN" altLang="en-US" dirty="0"/>
              <a:t>母版标题样式</a:t>
            </a:r>
          </a:p>
        </p:txBody>
      </p:sp>
      <p:sp>
        <p:nvSpPr>
          <p:cNvPr id="3" name="内容占位符 2"/>
          <p:cNvSpPr>
            <a:spLocks noGrp="1"/>
          </p:cNvSpPr>
          <p:nvPr>
            <p:ph idx="1"/>
          </p:nvPr>
        </p:nvSpPr>
        <p:spPr>
          <a:xfrm>
            <a:off x="538163" y="1657351"/>
            <a:ext cx="11115674" cy="4110036"/>
          </a:xfrm>
        </p:spPr>
        <p:txBody>
          <a:bodyPr/>
          <a:lstStyle>
            <a:lvl1pPr>
              <a:defRPr sz="2600"/>
            </a:lvl1pPr>
            <a:lvl2pPr>
              <a:defRPr sz="2400"/>
            </a:lvl2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7" name="日期占位符 6"/>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9" name="灯片编号占位符 8"/>
          <p:cNvSpPr>
            <a:spLocks noGrp="1"/>
          </p:cNvSpPr>
          <p:nvPr>
            <p:ph type="sldNum" sz="quarter" idx="12"/>
          </p:nvPr>
        </p:nvSpPr>
        <p:spPr/>
        <p:txBody>
          <a:bodyPr/>
          <a:lstStyle/>
          <a:p>
            <a:fld id="{F570AADD-B42F-47F7-ABFD-68DC17FE4F71}" type="slidenum">
              <a:rPr lang="zh-CN" altLang="en-US" smtClean="0"/>
              <a:t>‹#›</a:t>
            </a:fld>
            <a:endParaRPr lang="zh-CN" altLang="en-US"/>
          </a:p>
        </p:txBody>
      </p:sp>
    </p:spTree>
  </p:cSld>
  <p:clrMapOvr>
    <a:masterClrMapping/>
  </p:clrMapOvr>
  <p:hf hdr="0" ft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70AADD-B42F-47F7-ABFD-68DC17FE4F71}" type="slidenum">
              <a:rPr lang="zh-CN" altLang="en-US" smtClean="0"/>
              <a:t>‹#›</a:t>
            </a:fld>
            <a:endParaRPr lang="zh-CN" altLang="en-US"/>
          </a:p>
        </p:txBody>
      </p:sp>
    </p:spTree>
  </p:cSld>
  <p:clrMapOvr>
    <a:masterClrMapping/>
  </p:clrMapOvr>
  <p:hf hdr="0" ft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70AADD-B42F-47F7-ABFD-68DC17FE4F71}" type="slidenum">
              <a:rPr lang="zh-CN" altLang="en-US" smtClean="0"/>
              <a:t>‹#›</a:t>
            </a:fld>
            <a:endParaRPr lang="zh-CN" altLang="en-US"/>
          </a:p>
        </p:txBody>
      </p:sp>
    </p:spTree>
  </p:cSld>
  <p:clrMapOvr>
    <a:masterClrMapping/>
  </p:clrMapOvr>
  <p:hf hdr="0" ft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570AADD-B42F-47F7-ABFD-68DC17FE4F71}" type="slidenum">
              <a:rPr lang="zh-CN" altLang="en-US" smtClean="0"/>
              <a:t>‹#›</a:t>
            </a:fld>
            <a:endParaRPr lang="zh-CN" altLang="en-US"/>
          </a:p>
        </p:txBody>
      </p:sp>
    </p:spTree>
  </p:cSld>
  <p:clrMapOvr>
    <a:masterClrMapping/>
  </p:clrMapOvr>
  <p:hf hdr="0" ft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570AADD-B42F-47F7-ABFD-68DC17FE4F71}" type="slidenum">
              <a:rPr lang="zh-CN" altLang="en-US" smtClean="0"/>
              <a:t>‹#›</a:t>
            </a:fld>
            <a:endParaRPr lang="zh-CN" altLang="en-US"/>
          </a:p>
        </p:txBody>
      </p:sp>
    </p:spTree>
  </p:cSld>
  <p:clrMapOvr>
    <a:masterClrMapping/>
  </p:clrMapOvr>
  <p:hf hdr="0" ft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570AADD-B42F-47F7-ABFD-68DC17FE4F71}" type="slidenum">
              <a:rPr lang="zh-CN" altLang="en-US" smtClean="0"/>
              <a:t>‹#›</a:t>
            </a:fld>
            <a:endParaRPr lang="zh-CN" altLang="en-US"/>
          </a:p>
        </p:txBody>
      </p:sp>
    </p:spTree>
  </p:cSld>
  <p:clrMapOvr>
    <a:masterClrMapping/>
  </p:clrMapOvr>
  <p:hf hdr="0" ft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70AADD-B42F-47F7-ABFD-68DC17FE4F71}" type="slidenum">
              <a:rPr lang="zh-CN" altLang="en-US" smtClean="0"/>
              <a:t>‹#›</a:t>
            </a:fld>
            <a:endParaRPr lang="zh-CN" altLang="en-US"/>
          </a:p>
        </p:txBody>
      </p:sp>
    </p:spTree>
  </p:cSld>
  <p:clrMapOvr>
    <a:masterClrMapping/>
  </p:clrMapOvr>
  <p:hf hdr="0" ft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70AADD-B42F-47F7-ABFD-68DC17FE4F71}" type="slidenum">
              <a:rPr lang="zh-CN" altLang="en-US" smtClean="0"/>
              <a:t>‹#›</a:t>
            </a:fld>
            <a:endParaRPr lang="zh-CN" altLang="en-US"/>
          </a:p>
        </p:txBody>
      </p:sp>
    </p:spTree>
  </p:cSld>
  <p:clrMapOvr>
    <a:masterClrMapping/>
  </p:clrMapOvr>
  <p:hf hdr="0" ft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962C8B-B14F-4D97-AF65-F5344CB8AC3E}" type="datetime1">
              <a:rPr lang="zh-CN" altLang="zh-CN"/>
              <a:t>2022/6/10</a:t>
            </a:fld>
            <a:endParaRPr lang="en-US" altLang="zh-CN"/>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70AADD-B42F-47F7-ABFD-68DC17FE4F7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6.xml"/><Relationship Id="rId5" Type="http://schemas.openxmlformats.org/officeDocument/2006/relationships/image" Target="../media/image22.png"/><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6.xml"/><Relationship Id="rId5" Type="http://schemas.openxmlformats.org/officeDocument/2006/relationships/image" Target="../media/image25.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6.xml"/><Relationship Id="rId5" Type="http://schemas.openxmlformats.org/officeDocument/2006/relationships/image" Target="../media/image27.png"/><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6.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2.xml"/><Relationship Id="rId1" Type="http://schemas.openxmlformats.org/officeDocument/2006/relationships/slideLayout" Target="../slideLayouts/slideLayout6.xml"/><Relationship Id="rId5" Type="http://schemas.openxmlformats.org/officeDocument/2006/relationships/image" Target="../media/image33.png"/><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6.xml"/><Relationship Id="rId5" Type="http://schemas.openxmlformats.org/officeDocument/2006/relationships/image" Target="../media/image35.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39.png"/><Relationship Id="rId2" Type="http://schemas.openxmlformats.org/officeDocument/2006/relationships/notesSlide" Target="../notesSlides/notesSlide34.xml"/><Relationship Id="rId1" Type="http://schemas.openxmlformats.org/officeDocument/2006/relationships/slideLayout" Target="../slideLayouts/slideLayout6.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6.xml"/><Relationship Id="rId4" Type="http://schemas.openxmlformats.org/officeDocument/2006/relationships/image" Target="../media/image40.png"/></Relationships>
</file>

<file path=ppt/slides/_rels/slide3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6.xml"/><Relationship Id="rId1" Type="http://schemas.openxmlformats.org/officeDocument/2006/relationships/slideLayout" Target="../slideLayouts/slideLayout6.xml"/><Relationship Id="rId5" Type="http://schemas.openxmlformats.org/officeDocument/2006/relationships/image" Target="../media/image42.png"/><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7.xml"/><Relationship Id="rId1" Type="http://schemas.openxmlformats.org/officeDocument/2006/relationships/slideLayout" Target="../slideLayouts/slideLayout6.xml"/><Relationship Id="rId5" Type="http://schemas.openxmlformats.org/officeDocument/2006/relationships/image" Target="../media/image44.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096645" y="2614295"/>
            <a:ext cx="10333355" cy="1169035"/>
          </a:xfrm>
        </p:spPr>
        <p:txBody>
          <a:bodyPr>
            <a:normAutofit/>
          </a:bodyPr>
          <a:lstStyle/>
          <a:p>
            <a:r>
              <a:rPr lang="en-US" altLang="zh-CN" sz="3600" dirty="0" err="1">
                <a:latin typeface="微软雅黑" panose="020B0503020204020204" charset="-122"/>
                <a:ea typeface="微软雅黑" panose="020B0503020204020204" charset="-122"/>
                <a:cs typeface="Arial" panose="020B0604020202020204" pitchFamily="34" charset="0"/>
              </a:rPr>
              <a:t>基于地理位置区块链的出租车调度系统设计与实现</a:t>
            </a:r>
            <a:endParaRPr lang="en-US" altLang="zh-CN" sz="3600" dirty="0">
              <a:latin typeface="微软雅黑" panose="020B0503020204020204" charset="-122"/>
              <a:ea typeface="微软雅黑" panose="020B0503020204020204" charset="-122"/>
              <a:cs typeface="Arial" panose="020B0604020202020204" pitchFamily="34" charset="0"/>
            </a:endParaRPr>
          </a:p>
        </p:txBody>
      </p:sp>
      <p:sp>
        <p:nvSpPr>
          <p:cNvPr id="3" name="副标题 2"/>
          <p:cNvSpPr>
            <a:spLocks noGrp="1"/>
          </p:cNvSpPr>
          <p:nvPr>
            <p:ph type="subTitle" idx="1"/>
          </p:nvPr>
        </p:nvSpPr>
        <p:spPr>
          <a:xfrm>
            <a:off x="1189355" y="4768215"/>
            <a:ext cx="6089650" cy="579755"/>
          </a:xfrm>
        </p:spPr>
        <p:txBody>
          <a:bodyPr>
            <a:normAutofit/>
          </a:bodyPr>
          <a:lstStyle/>
          <a:p>
            <a:pPr algn="l"/>
            <a:r>
              <a:rPr lang="zh-CN" altLang="en-US" b="1">
                <a:latin typeface="微软雅黑" panose="020B0503020204020204" charset="-122"/>
                <a:ea typeface="微软雅黑" panose="020B0503020204020204" charset="-122"/>
                <a:cs typeface="微软雅黑" panose="020B0503020204020204" charset="-122"/>
              </a:rPr>
              <a:t>答辩人</a:t>
            </a:r>
            <a:r>
              <a:rPr lang="en-US" altLang="zh-CN" b="1">
                <a:latin typeface="微软雅黑" panose="020B0503020204020204" charset="-122"/>
                <a:ea typeface="微软雅黑" panose="020B0503020204020204" charset="-122"/>
                <a:cs typeface="微软雅黑" panose="020B0503020204020204" charset="-122"/>
              </a:rPr>
              <a:t>: </a:t>
            </a:r>
            <a:r>
              <a:rPr lang="zh-CN" altLang="en-US">
                <a:latin typeface="微软雅黑" panose="020B0503020204020204" charset="-122"/>
                <a:ea typeface="微软雅黑" panose="020B0503020204020204" charset="-122"/>
                <a:cs typeface="微软雅黑" panose="020B0503020204020204" charset="-122"/>
              </a:rPr>
              <a:t>成佳壮</a:t>
            </a:r>
            <a:r>
              <a:rPr lang="en-US" altLang="zh-CN">
                <a:latin typeface="微软雅黑" panose="020B0503020204020204" charset="-122"/>
                <a:ea typeface="微软雅黑" panose="020B0503020204020204" charset="-122"/>
                <a:cs typeface="微软雅黑" panose="020B0503020204020204" charset="-122"/>
              </a:rPr>
              <a:t>   </a:t>
            </a:r>
            <a:r>
              <a:rPr lang="en-US" altLang="zh-CN" b="1">
                <a:latin typeface="微软雅黑" panose="020B0503020204020204" charset="-122"/>
                <a:ea typeface="微软雅黑" panose="020B0503020204020204" charset="-122"/>
                <a:cs typeface="微软雅黑" panose="020B0503020204020204" charset="-122"/>
              </a:rPr>
              <a:t>   </a:t>
            </a:r>
            <a:r>
              <a:rPr lang="zh-CN" altLang="en-US" b="1" dirty="0">
                <a:latin typeface="微软雅黑" panose="020B0503020204020204" charset="-122"/>
                <a:ea typeface="微软雅黑" panose="020B0503020204020204" charset="-122"/>
                <a:cs typeface="微软雅黑" panose="020B0503020204020204" charset="-122"/>
                <a:sym typeface="+mn-ea"/>
              </a:rPr>
              <a:t>指导老师：</a:t>
            </a:r>
            <a:r>
              <a:rPr lang="zh-CN" altLang="en-US" dirty="0">
                <a:latin typeface="微软雅黑" panose="020B0503020204020204" charset="-122"/>
                <a:ea typeface="微软雅黑" panose="020B0503020204020204" charset="-122"/>
                <a:cs typeface="微软雅黑" panose="020B0503020204020204" charset="-122"/>
                <a:sym typeface="+mn-ea"/>
              </a:rPr>
              <a:t>陆慧梅</a:t>
            </a:r>
            <a:endParaRPr lang="en-US" altLang="zh-CN" dirty="0">
              <a:latin typeface="微软雅黑" panose="020B0503020204020204" charset="-122"/>
              <a:ea typeface="微软雅黑" panose="020B0503020204020204" charset="-122"/>
              <a:cs typeface="微软雅黑" panose="020B0503020204020204" charset="-122"/>
            </a:endParaRPr>
          </a:p>
          <a:p>
            <a:pPr algn="l"/>
            <a:endParaRPr lang="zh-CN" altLang="en-US">
              <a:latin typeface="微软雅黑" panose="020B0503020204020204" charset="-122"/>
              <a:ea typeface="微软雅黑" panose="020B0503020204020204" charset="-122"/>
              <a:cs typeface="微软雅黑" panose="020B0503020204020204" charset="-122"/>
            </a:endParaRPr>
          </a:p>
          <a:p>
            <a:endParaRPr lang="zh-CN" altLang="en-US" dirty="0">
              <a:latin typeface="微软雅黑" panose="020B0503020204020204" charset="-122"/>
              <a:ea typeface="微软雅黑" panose="020B0503020204020204" charset="-122"/>
              <a:cs typeface="微软雅黑" panose="020B0503020204020204" charset="-122"/>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751" y="388387"/>
            <a:ext cx="1698173" cy="169817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10</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终端数据交互</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2" name="文本框 1"/>
          <p:cNvSpPr txBox="1"/>
          <p:nvPr/>
        </p:nvSpPr>
        <p:spPr>
          <a:xfrm>
            <a:off x="1567180" y="2035175"/>
            <a:ext cx="5167630" cy="1783715"/>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rPr>
              <a:t>获取矢量地图数据</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rPr>
              <a:t>发送账户信息和打车需求</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rPr>
              <a:t>发出调度车辆的请求，获得匹配车辆信息</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rPr>
              <a:t>完成业务后发送确认消息给服务端</a:t>
            </a:r>
          </a:p>
        </p:txBody>
      </p:sp>
      <p:pic>
        <p:nvPicPr>
          <p:cNvPr id="3" name="图片 2" descr="structure"/>
          <p:cNvPicPr>
            <a:picLocks noChangeAspect="1"/>
          </p:cNvPicPr>
          <p:nvPr/>
        </p:nvPicPr>
        <p:blipFill>
          <a:blip r:embed="rId4"/>
          <a:stretch>
            <a:fillRect/>
          </a:stretch>
        </p:blipFill>
        <p:spPr>
          <a:xfrm>
            <a:off x="6499225" y="0"/>
            <a:ext cx="5692775" cy="6858000"/>
          </a:xfrm>
          <a:prstGeom prst="rect">
            <a:avLst/>
          </a:prstGeom>
        </p:spPr>
      </p:pic>
      <p:sp>
        <p:nvSpPr>
          <p:cNvPr id="6" name="文本框 5"/>
          <p:cNvSpPr txBox="1"/>
          <p:nvPr/>
        </p:nvSpPr>
        <p:spPr>
          <a:xfrm>
            <a:off x="1567180" y="4803775"/>
            <a:ext cx="4550410" cy="1322070"/>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获取矢量地图数据</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发送自己的位置信息和账户信息</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申请到路径规划并获得路径结果</a:t>
            </a:r>
          </a:p>
        </p:txBody>
      </p:sp>
      <p:sp>
        <p:nvSpPr>
          <p:cNvPr id="8" name="文本框 7"/>
          <p:cNvSpPr txBox="1"/>
          <p:nvPr/>
        </p:nvSpPr>
        <p:spPr>
          <a:xfrm>
            <a:off x="1567180" y="1513205"/>
            <a:ext cx="1612900"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sym typeface="+mn-ea"/>
              </a:rPr>
              <a:t>乘客终端</a:t>
            </a:r>
          </a:p>
        </p:txBody>
      </p:sp>
      <p:sp>
        <p:nvSpPr>
          <p:cNvPr id="10" name="文本框 9"/>
          <p:cNvSpPr txBox="1"/>
          <p:nvPr/>
        </p:nvSpPr>
        <p:spPr>
          <a:xfrm>
            <a:off x="1567180" y="4281805"/>
            <a:ext cx="1612900"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sym typeface="+mn-ea"/>
              </a:rPr>
              <a:t>车辆终端</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11</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区块链后台</a:t>
            </a:r>
            <a:r>
              <a:rPr lang="en-US" altLang="zh-CN" sz="3200">
                <a:latin typeface="微软雅黑" panose="020B0503020204020204" charset="-122"/>
                <a:ea typeface="微软雅黑" panose="020B0503020204020204" charset="-122"/>
              </a:rPr>
              <a:t>-</a:t>
            </a:r>
            <a:r>
              <a:rPr lang="zh-CN" altLang="en-US" sz="3200">
                <a:latin typeface="微软雅黑" panose="020B0503020204020204" charset="-122"/>
                <a:ea typeface="微软雅黑" panose="020B0503020204020204" charset="-122"/>
              </a:rPr>
              <a:t>地图合约</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3" name="图片 2" descr="structure"/>
          <p:cNvPicPr>
            <a:picLocks noChangeAspect="1"/>
          </p:cNvPicPr>
          <p:nvPr/>
        </p:nvPicPr>
        <p:blipFill>
          <a:blip r:embed="rId4"/>
          <a:stretch>
            <a:fillRect/>
          </a:stretch>
        </p:blipFill>
        <p:spPr>
          <a:xfrm>
            <a:off x="6499225" y="0"/>
            <a:ext cx="5692775" cy="6858000"/>
          </a:xfrm>
          <a:prstGeom prst="rect">
            <a:avLst/>
          </a:prstGeom>
        </p:spPr>
      </p:pic>
      <p:sp>
        <p:nvSpPr>
          <p:cNvPr id="6" name="文本框 5"/>
          <p:cNvSpPr txBox="1"/>
          <p:nvPr/>
        </p:nvSpPr>
        <p:spPr>
          <a:xfrm>
            <a:off x="938530" y="1640840"/>
            <a:ext cx="2316480"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sym typeface="+mn-ea"/>
              </a:rPr>
              <a:t>地图存储模块</a:t>
            </a:r>
          </a:p>
        </p:txBody>
      </p:sp>
      <p:sp>
        <p:nvSpPr>
          <p:cNvPr id="8" name="文本框 7"/>
          <p:cNvSpPr txBox="1"/>
          <p:nvPr/>
        </p:nvSpPr>
        <p:spPr>
          <a:xfrm>
            <a:off x="938530" y="4629150"/>
            <a:ext cx="2316480"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sym typeface="+mn-ea"/>
              </a:rPr>
              <a:t>路径规划模块</a:t>
            </a:r>
          </a:p>
        </p:txBody>
      </p:sp>
      <p:sp>
        <p:nvSpPr>
          <p:cNvPr id="10" name="文本框 9"/>
          <p:cNvSpPr txBox="1"/>
          <p:nvPr/>
        </p:nvSpPr>
        <p:spPr>
          <a:xfrm>
            <a:off x="1091565" y="2178685"/>
            <a:ext cx="5634355" cy="1630045"/>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响应查询请求，返回地图数据</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接收JS脚本上传的GeoHash地图数据，将地图数据与GeoHash区域进行绑定</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构建道路路口连接的拓扑网</a:t>
            </a:r>
          </a:p>
        </p:txBody>
      </p:sp>
      <p:sp>
        <p:nvSpPr>
          <p:cNvPr id="12" name="文本框 11"/>
          <p:cNvSpPr txBox="1"/>
          <p:nvPr/>
        </p:nvSpPr>
        <p:spPr>
          <a:xfrm>
            <a:off x="1091565" y="5151120"/>
            <a:ext cx="5125720" cy="398780"/>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响应路径规划请求，返回路径规划结果</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12</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区块链后台</a:t>
            </a:r>
            <a:r>
              <a:rPr lang="en-US" altLang="zh-CN" sz="3200">
                <a:latin typeface="微软雅黑" panose="020B0503020204020204" charset="-122"/>
                <a:ea typeface="微软雅黑" panose="020B0503020204020204" charset="-122"/>
              </a:rPr>
              <a:t>-</a:t>
            </a:r>
            <a:r>
              <a:rPr lang="zh-CN" altLang="en-US" sz="3200">
                <a:latin typeface="微软雅黑" panose="020B0503020204020204" charset="-122"/>
                <a:ea typeface="微软雅黑" panose="020B0503020204020204" charset="-122"/>
              </a:rPr>
              <a:t>交通合约</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3" name="文本框 2"/>
          <p:cNvSpPr txBox="1"/>
          <p:nvPr/>
        </p:nvSpPr>
        <p:spPr>
          <a:xfrm>
            <a:off x="1567180" y="4403725"/>
            <a:ext cx="3442335" cy="1322070"/>
          </a:xfrm>
          <a:prstGeom prst="rect">
            <a:avLst/>
          </a:prstGeom>
          <a:noFill/>
        </p:spPr>
        <p:txBody>
          <a:bodyPr wrap="square" rtlCol="0" anchor="t">
            <a:spAutoFit/>
          </a:bodyPr>
          <a:lstStyle/>
          <a:p>
            <a:pPr marL="285750" indent="-28575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rPr>
              <a:t>查找乘客请求的邻居区域</a:t>
            </a:r>
          </a:p>
          <a:p>
            <a:pPr marL="285750" indent="-28575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rPr>
              <a:t>查询到区域内的车辆信息</a:t>
            </a:r>
          </a:p>
          <a:p>
            <a:pPr marL="285750" indent="-28575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rPr>
              <a:t>匹配最近的空车</a:t>
            </a:r>
          </a:p>
        </p:txBody>
      </p:sp>
      <p:pic>
        <p:nvPicPr>
          <p:cNvPr id="6" name="图片 5" descr="structure"/>
          <p:cNvPicPr>
            <a:picLocks noChangeAspect="1"/>
          </p:cNvPicPr>
          <p:nvPr/>
        </p:nvPicPr>
        <p:blipFill>
          <a:blip r:embed="rId4"/>
          <a:stretch>
            <a:fillRect/>
          </a:stretch>
        </p:blipFill>
        <p:spPr>
          <a:xfrm>
            <a:off x="6499225" y="0"/>
            <a:ext cx="5692775" cy="6858000"/>
          </a:xfrm>
          <a:prstGeom prst="rect">
            <a:avLst/>
          </a:prstGeom>
        </p:spPr>
      </p:pic>
      <p:sp>
        <p:nvSpPr>
          <p:cNvPr id="8" name="文本框 7"/>
          <p:cNvSpPr txBox="1"/>
          <p:nvPr/>
        </p:nvSpPr>
        <p:spPr>
          <a:xfrm>
            <a:off x="1421130" y="1614805"/>
            <a:ext cx="2316480"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sym typeface="+mn-ea"/>
              </a:rPr>
              <a:t>信息记录模块</a:t>
            </a:r>
          </a:p>
        </p:txBody>
      </p:sp>
      <p:sp>
        <p:nvSpPr>
          <p:cNvPr id="10" name="文本框 9"/>
          <p:cNvSpPr txBox="1"/>
          <p:nvPr/>
        </p:nvSpPr>
        <p:spPr>
          <a:xfrm>
            <a:off x="1567180" y="2291080"/>
            <a:ext cx="4930775" cy="1322070"/>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初始化和维护终端账户信息和位置信息</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维护乘客的乘车状态和车辆的载客状态</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向相关用户返回业务流程中的消息</a:t>
            </a:r>
          </a:p>
        </p:txBody>
      </p:sp>
      <p:sp>
        <p:nvSpPr>
          <p:cNvPr id="12" name="文本框 11"/>
          <p:cNvSpPr txBox="1"/>
          <p:nvPr/>
        </p:nvSpPr>
        <p:spPr>
          <a:xfrm>
            <a:off x="1421130" y="3767455"/>
            <a:ext cx="2327910"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sym typeface="+mn-ea"/>
              </a:rPr>
              <a:t>调度处理模块</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13</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系统业务流程</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3" name="图片 2" descr="区域调度车辆流程"/>
          <p:cNvPicPr>
            <a:picLocks noChangeAspect="1"/>
          </p:cNvPicPr>
          <p:nvPr/>
        </p:nvPicPr>
        <p:blipFill>
          <a:blip r:embed="rId4"/>
          <a:stretch>
            <a:fillRect/>
          </a:stretch>
        </p:blipFill>
        <p:spPr>
          <a:xfrm>
            <a:off x="0" y="1331595"/>
            <a:ext cx="12192000" cy="454088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14</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自动运行流程</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3" name="图片 2" descr="自动化流程"/>
          <p:cNvPicPr>
            <a:picLocks noChangeAspect="1"/>
          </p:cNvPicPr>
          <p:nvPr/>
        </p:nvPicPr>
        <p:blipFill>
          <a:blip r:embed="rId4"/>
          <a:stretch>
            <a:fillRect/>
          </a:stretch>
        </p:blipFill>
        <p:spPr>
          <a:xfrm>
            <a:off x="-95250" y="2010410"/>
            <a:ext cx="12192000" cy="393128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4">
            <a:alphaModFix amt="10000"/>
            <a:extLst>
              <a:ext uri="{28A0092B-C50C-407E-A947-70E740481C1C}">
                <a14:useLocalDpi xmlns:a14="http://schemas.microsoft.com/office/drawing/2010/main" val="0"/>
              </a:ext>
            </a:extLst>
          </a:blip>
          <a:srcRect r="36876" b="-166"/>
          <a:stretch>
            <a:fillRect/>
          </a:stretch>
        </p:blipFill>
        <p:spPr>
          <a:xfrm>
            <a:off x="8361045" y="441960"/>
            <a:ext cx="3854450" cy="6116320"/>
          </a:xfrm>
          <a:prstGeom prst="rect">
            <a:avLst/>
          </a:prstGeom>
        </p:spPr>
      </p:pic>
      <p:cxnSp>
        <p:nvCxnSpPr>
          <p:cNvPr id="10" name="直接连接符 9"/>
          <p:cNvCxnSpPr/>
          <p:nvPr/>
        </p:nvCxnSpPr>
        <p:spPr>
          <a:xfrm>
            <a:off x="2393676" y="3855363"/>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1362625" y="2885866"/>
            <a:ext cx="1021080" cy="1106805"/>
          </a:xfrm>
          <a:prstGeom prst="rect">
            <a:avLst/>
          </a:prstGeom>
          <a:noFill/>
        </p:spPr>
        <p:txBody>
          <a:bodyPr wrap="none" rtlCol="0">
            <a:spAutoFit/>
          </a:bodyPr>
          <a:lstStyle/>
          <a:p>
            <a:r>
              <a:rPr lang="en-US" altLang="zh-CN" sz="6600">
                <a:latin typeface="+mj-ea"/>
                <a:ea typeface="+mj-ea"/>
              </a:rPr>
              <a:t>03</a:t>
            </a:r>
            <a:endParaRPr lang="zh-CN" altLang="en-US" sz="6600">
              <a:latin typeface="+mj-ea"/>
              <a:ea typeface="+mj-ea"/>
            </a:endParaRPr>
          </a:p>
        </p:txBody>
      </p:sp>
      <p:sp>
        <p:nvSpPr>
          <p:cNvPr id="14" name="文本框 13"/>
          <p:cNvSpPr txBox="1"/>
          <p:nvPr/>
        </p:nvSpPr>
        <p:spPr>
          <a:xfrm>
            <a:off x="2393676" y="3024366"/>
            <a:ext cx="4450080" cy="829945"/>
          </a:xfrm>
          <a:prstGeom prst="rect">
            <a:avLst/>
          </a:prstGeom>
          <a:noFill/>
        </p:spPr>
        <p:txBody>
          <a:bodyPr wrap="none" rtlCol="0">
            <a:spAutoFit/>
          </a:bodyPr>
          <a:lstStyle/>
          <a:p>
            <a:r>
              <a:rPr lang="zh-CN" altLang="en-US" sz="4800">
                <a:latin typeface="微软雅黑" panose="020B0503020204020204" charset="-122"/>
                <a:ea typeface="微软雅黑" panose="020B0503020204020204" charset="-122"/>
              </a:rPr>
              <a:t>算法和工具介绍</a:t>
            </a:r>
          </a:p>
        </p:txBody>
      </p:sp>
      <p:sp>
        <p:nvSpPr>
          <p:cNvPr id="2" name="日期占位符 1"/>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3" name="灯片编号占位符 2"/>
          <p:cNvSpPr>
            <a:spLocks noGrp="1"/>
          </p:cNvSpPr>
          <p:nvPr>
            <p:ph type="sldNum" sz="quarter" idx="12"/>
          </p:nvPr>
        </p:nvSpPr>
        <p:spPr/>
        <p:txBody>
          <a:bodyPr/>
          <a:lstStyle/>
          <a:p>
            <a:fld id="{F570AADD-B42F-47F7-ABFD-68DC17FE4F71}" type="slidenum">
              <a:rPr lang="zh-CN" altLang="en-US" smtClean="0"/>
              <a:t>15</a:t>
            </a:fld>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peano"/>
          <p:cNvPicPr>
            <a:picLocks noChangeAspect="1"/>
          </p:cNvPicPr>
          <p:nvPr/>
        </p:nvPicPr>
        <p:blipFill>
          <a:blip r:embed="rId3"/>
          <a:stretch>
            <a:fillRect/>
          </a:stretch>
        </p:blipFill>
        <p:spPr>
          <a:xfrm>
            <a:off x="5625465" y="1882775"/>
            <a:ext cx="6398895" cy="3092450"/>
          </a:xfrm>
          <a:prstGeom prst="rect">
            <a:avLst/>
          </a:prstGeom>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16</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en-US" altLang="zh-CN" sz="3200">
                <a:latin typeface="微软雅黑" panose="020B0503020204020204" charset="-122"/>
                <a:ea typeface="微软雅黑" panose="020B0503020204020204" charset="-122"/>
              </a:rPr>
              <a:t>GeoHash</a:t>
            </a:r>
            <a:r>
              <a:rPr lang="zh-CN" altLang="en-US" sz="3200">
                <a:latin typeface="微软雅黑" panose="020B0503020204020204" charset="-122"/>
                <a:ea typeface="微软雅黑" panose="020B0503020204020204" charset="-122"/>
              </a:rPr>
              <a:t>编码</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14" name="文本框 13"/>
          <p:cNvSpPr txBox="1"/>
          <p:nvPr/>
        </p:nvSpPr>
        <p:spPr>
          <a:xfrm>
            <a:off x="1379855" y="2153920"/>
            <a:ext cx="3637280" cy="398780"/>
          </a:xfrm>
          <a:prstGeom prst="rect">
            <a:avLst/>
          </a:prstGeom>
          <a:noFill/>
        </p:spPr>
        <p:txBody>
          <a:bodyPr wrap="square" rtlCol="0" anchor="t">
            <a:spAutoFit/>
          </a:bodyPr>
          <a:lstStyle/>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使用Peano空间填充曲线</a:t>
            </a:r>
          </a:p>
        </p:txBody>
      </p:sp>
      <p:sp>
        <p:nvSpPr>
          <p:cNvPr id="15" name="文本框 14"/>
          <p:cNvSpPr txBox="1"/>
          <p:nvPr/>
        </p:nvSpPr>
        <p:spPr>
          <a:xfrm>
            <a:off x="1370330" y="2687320"/>
            <a:ext cx="4011930" cy="398780"/>
          </a:xfrm>
          <a:prstGeom prst="rect">
            <a:avLst/>
          </a:prstGeom>
          <a:noFill/>
        </p:spPr>
        <p:txBody>
          <a:bodyPr wrap="square" rtlCol="0" anchor="t">
            <a:spAutoFit/>
          </a:bodyPr>
          <a:lstStyle/>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采用二分法</a:t>
            </a:r>
            <a:r>
              <a:rPr lang="en-US" altLang="zh-CN" sz="2000">
                <a:latin typeface="微软雅黑" panose="020B0503020204020204" charset="-122"/>
                <a:ea typeface="微软雅黑" panose="020B0503020204020204" charset="-122"/>
                <a:cs typeface="微软雅黑" panose="020B0503020204020204" charset="-122"/>
                <a:sym typeface="+mn-ea"/>
              </a:rPr>
              <a:t>+Base32</a:t>
            </a:r>
            <a:r>
              <a:rPr lang="zh-CN" altLang="en-US" sz="2000">
                <a:latin typeface="微软雅黑" panose="020B0503020204020204" charset="-122"/>
                <a:ea typeface="微软雅黑" panose="020B0503020204020204" charset="-122"/>
                <a:cs typeface="微软雅黑" panose="020B0503020204020204" charset="-122"/>
                <a:sym typeface="+mn-ea"/>
              </a:rPr>
              <a:t>进行编码</a:t>
            </a:r>
          </a:p>
        </p:txBody>
      </p:sp>
      <p:sp>
        <p:nvSpPr>
          <p:cNvPr id="17" name="文本框 16"/>
          <p:cNvSpPr txBox="1"/>
          <p:nvPr/>
        </p:nvSpPr>
        <p:spPr>
          <a:xfrm>
            <a:off x="1055370" y="1492250"/>
            <a:ext cx="2943860" cy="521970"/>
          </a:xfrm>
          <a:prstGeom prst="rect">
            <a:avLst/>
          </a:prstGeom>
          <a:noFill/>
        </p:spPr>
        <p:txBody>
          <a:bodyPr wrap="square" rtlCol="0">
            <a:spAutoFit/>
          </a:bodyPr>
          <a:lstStyle/>
          <a:p>
            <a:r>
              <a:rPr lang="zh-CN" altLang="en-US" sz="2800" b="1">
                <a:solidFill>
                  <a:srgbClr val="166936"/>
                </a:solidFill>
                <a:latin typeface="微软雅黑" panose="020B0503020204020204" charset="-122"/>
                <a:ea typeface="微软雅黑" panose="020B0503020204020204" charset="-122"/>
              </a:rPr>
              <a:t>原理</a:t>
            </a:r>
          </a:p>
        </p:txBody>
      </p:sp>
      <p:sp>
        <p:nvSpPr>
          <p:cNvPr id="18" name="文本框 17"/>
          <p:cNvSpPr txBox="1"/>
          <p:nvPr/>
        </p:nvSpPr>
        <p:spPr>
          <a:xfrm>
            <a:off x="1055370" y="3467735"/>
            <a:ext cx="2943860" cy="521970"/>
          </a:xfrm>
          <a:prstGeom prst="rect">
            <a:avLst/>
          </a:prstGeom>
          <a:noFill/>
        </p:spPr>
        <p:txBody>
          <a:bodyPr wrap="square" rtlCol="0">
            <a:spAutoFit/>
          </a:bodyPr>
          <a:lstStyle/>
          <a:p>
            <a:r>
              <a:rPr lang="zh-CN" altLang="en-US" sz="2800" b="1">
                <a:solidFill>
                  <a:srgbClr val="166936"/>
                </a:solidFill>
                <a:latin typeface="微软雅黑" panose="020B0503020204020204" charset="-122"/>
                <a:ea typeface="微软雅黑" panose="020B0503020204020204" charset="-122"/>
              </a:rPr>
              <a:t>特点</a:t>
            </a:r>
          </a:p>
        </p:txBody>
      </p:sp>
      <p:sp>
        <p:nvSpPr>
          <p:cNvPr id="19" name="文本框 18"/>
          <p:cNvSpPr txBox="1"/>
          <p:nvPr/>
        </p:nvSpPr>
        <p:spPr>
          <a:xfrm>
            <a:off x="1370330" y="4660265"/>
            <a:ext cx="3770630" cy="398780"/>
          </a:xfrm>
          <a:prstGeom prst="rect">
            <a:avLst/>
          </a:prstGeom>
          <a:noFill/>
        </p:spPr>
        <p:txBody>
          <a:bodyPr wrap="none" rtlCol="0" anchor="t">
            <a:spAutoFit/>
          </a:bodyPr>
          <a:lstStyle/>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位数短时表示一块区域的位置</a:t>
            </a:r>
          </a:p>
        </p:txBody>
      </p:sp>
      <p:sp>
        <p:nvSpPr>
          <p:cNvPr id="21" name="文本框 20"/>
          <p:cNvSpPr txBox="1"/>
          <p:nvPr/>
        </p:nvSpPr>
        <p:spPr>
          <a:xfrm>
            <a:off x="1370330" y="5710555"/>
            <a:ext cx="6874510" cy="398780"/>
          </a:xfrm>
          <a:prstGeom prst="rect">
            <a:avLst/>
          </a:prstGeom>
          <a:noFill/>
        </p:spPr>
        <p:txBody>
          <a:bodyPr wrap="none" rtlCol="0" anchor="t">
            <a:spAutoFit/>
          </a:bodyPr>
          <a:lstStyle/>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一般情况下，GeoHash编码共同前缀越长的区域相距越近</a:t>
            </a:r>
          </a:p>
        </p:txBody>
      </p:sp>
      <p:sp>
        <p:nvSpPr>
          <p:cNvPr id="25" name="文本框 24"/>
          <p:cNvSpPr txBox="1"/>
          <p:nvPr/>
        </p:nvSpPr>
        <p:spPr>
          <a:xfrm>
            <a:off x="1370330" y="4098925"/>
            <a:ext cx="4080510" cy="398780"/>
          </a:xfrm>
          <a:prstGeom prst="rect">
            <a:avLst/>
          </a:prstGeom>
          <a:noFill/>
        </p:spPr>
        <p:txBody>
          <a:bodyPr wrap="none" rtlCol="0" anchor="t">
            <a:spAutoFit/>
          </a:bodyPr>
          <a:lstStyle/>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GeoHash对应一个近似矩形区域</a:t>
            </a:r>
          </a:p>
        </p:txBody>
      </p:sp>
      <p:sp>
        <p:nvSpPr>
          <p:cNvPr id="26" name="文本框 25"/>
          <p:cNvSpPr txBox="1"/>
          <p:nvPr/>
        </p:nvSpPr>
        <p:spPr>
          <a:xfrm>
            <a:off x="1370330" y="5179695"/>
            <a:ext cx="4532630" cy="398780"/>
          </a:xfrm>
          <a:prstGeom prst="rect">
            <a:avLst/>
          </a:prstGeom>
          <a:noFill/>
        </p:spPr>
        <p:txBody>
          <a:bodyPr wrap="none" rtlCol="0" anchor="t">
            <a:spAutoFit/>
          </a:bodyPr>
          <a:lstStyle/>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位数足够长时，表示地球上某点坐标</a:t>
            </a:r>
          </a:p>
        </p:txBody>
      </p:sp>
      <p:sp>
        <p:nvSpPr>
          <p:cNvPr id="27" name="文本框 26"/>
          <p:cNvSpPr txBox="1"/>
          <p:nvPr/>
        </p:nvSpPr>
        <p:spPr>
          <a:xfrm>
            <a:off x="7717155" y="4891405"/>
            <a:ext cx="1986280" cy="368300"/>
          </a:xfrm>
          <a:prstGeom prst="rect">
            <a:avLst/>
          </a:prstGeom>
          <a:noFill/>
        </p:spPr>
        <p:txBody>
          <a:bodyPr wrap="none" rtlCol="0" anchor="t">
            <a:spAutoFit/>
          </a:bodyPr>
          <a:lstStyle/>
          <a:p>
            <a:r>
              <a:rPr lang="zh-CN" altLang="en-US">
                <a:latin typeface="微软雅黑" panose="020B0503020204020204" charset="-122"/>
                <a:ea typeface="微软雅黑" panose="020B0503020204020204" charset="-122"/>
                <a:cs typeface="微软雅黑" panose="020B0503020204020204" charset="-122"/>
                <a:sym typeface="+mn-ea"/>
              </a:rPr>
              <a:t>Peano曲线示意图</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17</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en-US" altLang="zh-CN" sz="3200">
                <a:latin typeface="微软雅黑" panose="020B0503020204020204" charset="-122"/>
                <a:ea typeface="微软雅黑" panose="020B0503020204020204" charset="-122"/>
              </a:rPr>
              <a:t>GeoHash</a:t>
            </a:r>
            <a:r>
              <a:rPr lang="zh-CN" altLang="en-US" sz="3200">
                <a:latin typeface="微软雅黑" panose="020B0503020204020204" charset="-122"/>
                <a:ea typeface="微软雅黑" panose="020B0503020204020204" charset="-122"/>
              </a:rPr>
              <a:t>地图数据</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3" name="图片 2" descr="瓦片与子瓦片"/>
          <p:cNvPicPr>
            <a:picLocks noChangeAspect="1"/>
          </p:cNvPicPr>
          <p:nvPr/>
        </p:nvPicPr>
        <p:blipFill>
          <a:blip r:embed="rId4"/>
          <a:stretch>
            <a:fillRect/>
          </a:stretch>
        </p:blipFill>
        <p:spPr>
          <a:xfrm>
            <a:off x="5306695" y="1313180"/>
            <a:ext cx="6885305" cy="5170170"/>
          </a:xfrm>
          <a:prstGeom prst="rect">
            <a:avLst/>
          </a:prstGeom>
        </p:spPr>
      </p:pic>
      <p:sp>
        <p:nvSpPr>
          <p:cNvPr id="8" name="文本框 7"/>
          <p:cNvSpPr txBox="1"/>
          <p:nvPr/>
        </p:nvSpPr>
        <p:spPr>
          <a:xfrm>
            <a:off x="1120775" y="1766570"/>
            <a:ext cx="2316480"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sym typeface="+mn-ea"/>
              </a:rPr>
              <a:t>传统地图数据</a:t>
            </a:r>
          </a:p>
        </p:txBody>
      </p:sp>
      <p:sp>
        <p:nvSpPr>
          <p:cNvPr id="12" name="文本框 11"/>
          <p:cNvSpPr txBox="1"/>
          <p:nvPr/>
        </p:nvSpPr>
        <p:spPr>
          <a:xfrm>
            <a:off x="1295400" y="2456180"/>
            <a:ext cx="3827780" cy="398780"/>
          </a:xfrm>
          <a:prstGeom prst="rect">
            <a:avLst/>
          </a:prstGeom>
          <a:noFill/>
        </p:spPr>
        <p:txBody>
          <a:bodyPr wrap="non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经纬度，不方便实现区域绑定</a:t>
            </a:r>
          </a:p>
        </p:txBody>
      </p:sp>
      <p:sp>
        <p:nvSpPr>
          <p:cNvPr id="13" name="文本框 12"/>
          <p:cNvSpPr txBox="1"/>
          <p:nvPr/>
        </p:nvSpPr>
        <p:spPr>
          <a:xfrm>
            <a:off x="1295400" y="3021965"/>
            <a:ext cx="3827780" cy="398780"/>
          </a:xfrm>
          <a:prstGeom prst="rect">
            <a:avLst/>
          </a:prstGeom>
          <a:noFill/>
        </p:spPr>
        <p:txBody>
          <a:bodyPr wrap="non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二维数据，存储和查询开销大</a:t>
            </a:r>
          </a:p>
        </p:txBody>
      </p:sp>
      <p:sp>
        <p:nvSpPr>
          <p:cNvPr id="14" name="文本框 13"/>
          <p:cNvSpPr txBox="1"/>
          <p:nvPr/>
        </p:nvSpPr>
        <p:spPr>
          <a:xfrm>
            <a:off x="1120775" y="4027805"/>
            <a:ext cx="3219450"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cs typeface="微软雅黑" panose="020B0503020204020204" charset="-122"/>
                <a:sym typeface="+mn-ea"/>
              </a:rPr>
              <a:t>GeoHash地图数据</a:t>
            </a:r>
          </a:p>
        </p:txBody>
      </p:sp>
      <p:sp>
        <p:nvSpPr>
          <p:cNvPr id="15" name="文本框 14"/>
          <p:cNvSpPr txBox="1"/>
          <p:nvPr/>
        </p:nvSpPr>
        <p:spPr>
          <a:xfrm>
            <a:off x="1306830" y="4651375"/>
            <a:ext cx="3573780" cy="398780"/>
          </a:xfrm>
          <a:prstGeom prst="rect">
            <a:avLst/>
          </a:prstGeom>
          <a:noFill/>
        </p:spPr>
        <p:txBody>
          <a:bodyPr wrap="non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信息平面化，方便区域绑定</a:t>
            </a:r>
          </a:p>
        </p:txBody>
      </p:sp>
      <p:sp>
        <p:nvSpPr>
          <p:cNvPr id="16" name="文本框 15"/>
          <p:cNvSpPr txBox="1"/>
          <p:nvPr/>
        </p:nvSpPr>
        <p:spPr>
          <a:xfrm>
            <a:off x="1306830" y="5203825"/>
            <a:ext cx="4081780" cy="398780"/>
          </a:xfrm>
          <a:prstGeom prst="rect">
            <a:avLst/>
          </a:prstGeom>
          <a:noFill/>
        </p:spPr>
        <p:txBody>
          <a:bodyPr wrap="none" rtlCol="0" anchor="t">
            <a:spAutoFit/>
          </a:bodyPr>
          <a:lstStyle/>
          <a:p>
            <a:pPr marL="342900" indent="-342900" algn="l">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一维数据，</a:t>
            </a:r>
            <a:r>
              <a:rPr lang="zh-CN" altLang="en-US" sz="2000">
                <a:solidFill>
                  <a:srgbClr val="0070C0"/>
                </a:solidFill>
                <a:latin typeface="微软雅黑" panose="020B0503020204020204" charset="-122"/>
                <a:ea typeface="微软雅黑" panose="020B0503020204020204" charset="-122"/>
                <a:sym typeface="+mn-ea"/>
              </a:rPr>
              <a:t>减小</a:t>
            </a:r>
            <a:r>
              <a:rPr lang="zh-CN" altLang="en-US" sz="2000">
                <a:latin typeface="微软雅黑" panose="020B0503020204020204" charset="-122"/>
                <a:ea typeface="微软雅黑" panose="020B0503020204020204" charset="-122"/>
                <a:sym typeface="+mn-ea"/>
              </a:rPr>
              <a:t>存储和查询开销</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18</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en-US" sz="3200">
                <a:latin typeface="微软雅黑" panose="020B0503020204020204" charset="-122"/>
                <a:ea typeface="微软雅黑" panose="020B0503020204020204" charset="-122"/>
              </a:rPr>
              <a:t>GeoHashTile</a:t>
            </a:r>
            <a:r>
              <a:rPr lang="zh-CN" altLang="en-US" sz="3200">
                <a:latin typeface="微软雅黑" panose="020B0503020204020204" charset="-122"/>
                <a:ea typeface="微软雅黑" panose="020B0503020204020204" charset="-122"/>
              </a:rPr>
              <a:t>实现放缩和拖动</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12" name="图片 11"/>
          <p:cNvPicPr>
            <a:picLocks noChangeAspect="1"/>
          </p:cNvPicPr>
          <p:nvPr/>
        </p:nvPicPr>
        <p:blipFill>
          <a:blip r:embed="rId4"/>
          <a:stretch>
            <a:fillRect/>
          </a:stretch>
        </p:blipFill>
        <p:spPr>
          <a:xfrm>
            <a:off x="1149985" y="4742815"/>
            <a:ext cx="5257800" cy="1226820"/>
          </a:xfrm>
          <a:prstGeom prst="rect">
            <a:avLst/>
          </a:prstGeom>
        </p:spPr>
      </p:pic>
      <p:pic>
        <p:nvPicPr>
          <p:cNvPr id="13" name="图片 12"/>
          <p:cNvPicPr>
            <a:picLocks noChangeAspect="1"/>
          </p:cNvPicPr>
          <p:nvPr/>
        </p:nvPicPr>
        <p:blipFill>
          <a:blip r:embed="rId5"/>
          <a:stretch>
            <a:fillRect/>
          </a:stretch>
        </p:blipFill>
        <p:spPr>
          <a:xfrm>
            <a:off x="6280785" y="4742815"/>
            <a:ext cx="4632960" cy="1234440"/>
          </a:xfrm>
          <a:prstGeom prst="rect">
            <a:avLst/>
          </a:prstGeom>
        </p:spPr>
      </p:pic>
      <p:sp>
        <p:nvSpPr>
          <p:cNvPr id="17" name="文本框 16"/>
          <p:cNvSpPr txBox="1"/>
          <p:nvPr/>
        </p:nvSpPr>
        <p:spPr>
          <a:xfrm>
            <a:off x="1459865" y="2082165"/>
            <a:ext cx="2468880" cy="706755"/>
          </a:xfrm>
          <a:prstGeom prst="rect">
            <a:avLst/>
          </a:prstGeom>
          <a:noFill/>
          <a:ln w="38100">
            <a:solidFill>
              <a:srgbClr val="0070C0"/>
            </a:solidFill>
          </a:ln>
        </p:spPr>
        <p:txBody>
          <a:bodyPr wrap="none" rtlCol="0" anchor="t">
            <a:spAutoFit/>
          </a:bodyPr>
          <a:lstStyle/>
          <a:p>
            <a:r>
              <a:rPr lang="zh-CN" altLang="en-US" sz="2000">
                <a:latin typeface="微软雅黑" panose="020B0503020204020204" charset="-122"/>
                <a:ea typeface="微软雅黑" panose="020B0503020204020204" charset="-122"/>
                <a:sym typeface="+mn-ea"/>
              </a:rPr>
              <a:t>获得操作点所在瓦片</a:t>
            </a:r>
          </a:p>
          <a:p>
            <a:r>
              <a:rPr lang="zh-CN" altLang="en-US" sz="2000">
                <a:latin typeface="微软雅黑" panose="020B0503020204020204" charset="-122"/>
                <a:ea typeface="微软雅黑" panose="020B0503020204020204" charset="-122"/>
                <a:sym typeface="+mn-ea"/>
              </a:rPr>
              <a:t>的中心点像素位置</a:t>
            </a:r>
            <a:endParaRPr lang="zh-CN" altLang="en-US" sz="2000">
              <a:latin typeface="微软雅黑" panose="020B0503020204020204" charset="-122"/>
              <a:ea typeface="微软雅黑" panose="020B0503020204020204" charset="-122"/>
            </a:endParaRPr>
          </a:p>
        </p:txBody>
      </p:sp>
      <p:sp>
        <p:nvSpPr>
          <p:cNvPr id="18" name="文本框 17"/>
          <p:cNvSpPr txBox="1"/>
          <p:nvPr/>
        </p:nvSpPr>
        <p:spPr>
          <a:xfrm>
            <a:off x="4967605" y="2082165"/>
            <a:ext cx="2214880" cy="706755"/>
          </a:xfrm>
          <a:prstGeom prst="rect">
            <a:avLst/>
          </a:prstGeom>
          <a:noFill/>
          <a:ln w="38100">
            <a:solidFill>
              <a:srgbClr val="0070C0"/>
            </a:solidFill>
          </a:ln>
        </p:spPr>
        <p:txBody>
          <a:bodyPr wrap="none" rtlCol="0" anchor="t">
            <a:spAutoFit/>
          </a:bodyPr>
          <a:lstStyle/>
          <a:p>
            <a:r>
              <a:rPr lang="zh-CN" altLang="en-US" sz="2000">
                <a:latin typeface="微软雅黑" panose="020B0503020204020204" charset="-122"/>
                <a:ea typeface="微软雅黑" panose="020B0503020204020204" charset="-122"/>
                <a:sym typeface="+mn-ea"/>
              </a:rPr>
              <a:t>计算瓦片中心点和</a:t>
            </a:r>
          </a:p>
          <a:p>
            <a:r>
              <a:rPr lang="zh-CN" altLang="en-US" sz="2000">
                <a:latin typeface="微软雅黑" panose="020B0503020204020204" charset="-122"/>
                <a:ea typeface="微软雅黑" panose="020B0503020204020204" charset="-122"/>
                <a:sym typeface="+mn-ea"/>
              </a:rPr>
              <a:t>操作点相对像素差</a:t>
            </a:r>
            <a:endParaRPr lang="zh-CN" altLang="en-US" sz="2000">
              <a:latin typeface="微软雅黑" panose="020B0503020204020204" charset="-122"/>
              <a:ea typeface="微软雅黑" panose="020B0503020204020204" charset="-122"/>
            </a:endParaRPr>
          </a:p>
        </p:txBody>
      </p:sp>
      <p:sp>
        <p:nvSpPr>
          <p:cNvPr id="19" name="文本框 18"/>
          <p:cNvSpPr txBox="1"/>
          <p:nvPr/>
        </p:nvSpPr>
        <p:spPr>
          <a:xfrm>
            <a:off x="8162925" y="2082165"/>
            <a:ext cx="2214880" cy="706755"/>
          </a:xfrm>
          <a:prstGeom prst="rect">
            <a:avLst/>
          </a:prstGeom>
          <a:noFill/>
          <a:ln w="38100">
            <a:solidFill>
              <a:srgbClr val="0070C0"/>
            </a:solidFill>
          </a:ln>
        </p:spPr>
        <p:txBody>
          <a:bodyPr wrap="none" rtlCol="0" anchor="t">
            <a:spAutoFit/>
          </a:bodyPr>
          <a:lstStyle/>
          <a:p>
            <a:r>
              <a:rPr lang="zh-CN" altLang="en-US" sz="2000">
                <a:latin typeface="微软雅黑" panose="020B0503020204020204" charset="-122"/>
                <a:ea typeface="微软雅黑" panose="020B0503020204020204" charset="-122"/>
                <a:sym typeface="+mn-ea"/>
              </a:rPr>
              <a:t>计算出操作点相距</a:t>
            </a:r>
          </a:p>
          <a:p>
            <a:r>
              <a:rPr lang="zh-CN" altLang="en-US" sz="2000">
                <a:latin typeface="微软雅黑" panose="020B0503020204020204" charset="-122"/>
                <a:ea typeface="微软雅黑" panose="020B0503020204020204" charset="-122"/>
                <a:sym typeface="+mn-ea"/>
              </a:rPr>
              <a:t>中心点地理偏移量</a:t>
            </a:r>
          </a:p>
        </p:txBody>
      </p:sp>
      <p:sp>
        <p:nvSpPr>
          <p:cNvPr id="20" name="文本框 19"/>
          <p:cNvSpPr txBox="1"/>
          <p:nvPr/>
        </p:nvSpPr>
        <p:spPr>
          <a:xfrm>
            <a:off x="7877175" y="3655060"/>
            <a:ext cx="2778760" cy="398780"/>
          </a:xfrm>
          <a:prstGeom prst="rect">
            <a:avLst/>
          </a:prstGeom>
          <a:noFill/>
          <a:ln w="38100">
            <a:solidFill>
              <a:srgbClr val="0070C0"/>
            </a:solidFill>
          </a:ln>
        </p:spPr>
        <p:txBody>
          <a:bodyPr wrap="none" rtlCol="0" anchor="t">
            <a:spAutoFit/>
          </a:bodyPr>
          <a:lstStyle/>
          <a:p>
            <a:r>
              <a:rPr lang="zh-CN" altLang="en-US" sz="2000">
                <a:latin typeface="微软雅黑" panose="020B0503020204020204" charset="-122"/>
                <a:ea typeface="微软雅黑" panose="020B0503020204020204" charset="-122"/>
                <a:cs typeface="微软雅黑" panose="020B0503020204020204" charset="-122"/>
                <a:sym typeface="+mn-ea"/>
              </a:rPr>
              <a:t>计算操作点的GeoHash</a:t>
            </a:r>
          </a:p>
        </p:txBody>
      </p:sp>
      <p:sp>
        <p:nvSpPr>
          <p:cNvPr id="21" name="文本框 20"/>
          <p:cNvSpPr txBox="1"/>
          <p:nvPr/>
        </p:nvSpPr>
        <p:spPr>
          <a:xfrm>
            <a:off x="4526915" y="3500755"/>
            <a:ext cx="2524760" cy="706755"/>
          </a:xfrm>
          <a:prstGeom prst="rect">
            <a:avLst/>
          </a:prstGeom>
          <a:noFill/>
          <a:ln w="38100">
            <a:solidFill>
              <a:srgbClr val="0070C0"/>
            </a:solidFill>
          </a:ln>
        </p:spPr>
        <p:txBody>
          <a:bodyPr wrap="none" rtlCol="0" anchor="t">
            <a:spAutoFit/>
          </a:bodyPr>
          <a:lstStyle/>
          <a:p>
            <a:r>
              <a:rPr lang="zh-CN" altLang="en-US" sz="2000">
                <a:latin typeface="微软雅黑" panose="020B0503020204020204" charset="-122"/>
                <a:ea typeface="微软雅黑" panose="020B0503020204020204" charset="-122"/>
                <a:cs typeface="微软雅黑" panose="020B0503020204020204" charset="-122"/>
                <a:sym typeface="+mn-ea"/>
              </a:rPr>
              <a:t>以操作点的</a:t>
            </a:r>
            <a:r>
              <a:rPr lang="en-US" altLang="zh-CN" sz="2000">
                <a:latin typeface="微软雅黑" panose="020B0503020204020204" charset="-122"/>
                <a:ea typeface="微软雅黑" panose="020B0503020204020204" charset="-122"/>
                <a:cs typeface="微软雅黑" panose="020B0503020204020204" charset="-122"/>
                <a:sym typeface="+mn-ea"/>
              </a:rPr>
              <a:t>GeoHash</a:t>
            </a:r>
          </a:p>
          <a:p>
            <a:r>
              <a:rPr lang="zh-CN" altLang="en-US" sz="2000">
                <a:latin typeface="微软雅黑" panose="020B0503020204020204" charset="-122"/>
                <a:ea typeface="微软雅黑" panose="020B0503020204020204" charset="-122"/>
                <a:cs typeface="微软雅黑" panose="020B0503020204020204" charset="-122"/>
                <a:sym typeface="+mn-ea"/>
              </a:rPr>
              <a:t>为中心重新渲染地图</a:t>
            </a:r>
            <a:endParaRPr lang="zh-CN" altLang="en-US" sz="2000">
              <a:latin typeface="微软雅黑" panose="020B0503020204020204" charset="-122"/>
              <a:ea typeface="微软雅黑" panose="020B0503020204020204" charset="-122"/>
              <a:cs typeface="微软雅黑" panose="020B0503020204020204" charset="-122"/>
            </a:endParaRPr>
          </a:p>
        </p:txBody>
      </p:sp>
      <p:cxnSp>
        <p:nvCxnSpPr>
          <p:cNvPr id="27" name="直接箭头连接符 26"/>
          <p:cNvCxnSpPr>
            <a:stCxn id="17" idx="3"/>
            <a:endCxn id="18" idx="1"/>
          </p:cNvCxnSpPr>
          <p:nvPr/>
        </p:nvCxnSpPr>
        <p:spPr>
          <a:xfrm>
            <a:off x="3928745" y="2435860"/>
            <a:ext cx="1038860"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a:stCxn id="18" idx="3"/>
            <a:endCxn id="19" idx="1"/>
          </p:cNvCxnSpPr>
          <p:nvPr/>
        </p:nvCxnSpPr>
        <p:spPr>
          <a:xfrm>
            <a:off x="7182485" y="2435860"/>
            <a:ext cx="980440"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a:stCxn id="19" idx="2"/>
            <a:endCxn id="20" idx="0"/>
          </p:cNvCxnSpPr>
          <p:nvPr/>
        </p:nvCxnSpPr>
        <p:spPr>
          <a:xfrm flipH="1">
            <a:off x="9266555" y="2788920"/>
            <a:ext cx="3810" cy="86614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a:stCxn id="20" idx="1"/>
            <a:endCxn id="21" idx="3"/>
          </p:cNvCxnSpPr>
          <p:nvPr/>
        </p:nvCxnSpPr>
        <p:spPr>
          <a:xfrm flipH="1">
            <a:off x="7051675" y="3854450"/>
            <a:ext cx="825500"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a:xfrm>
            <a:off x="8610600" y="6356350"/>
            <a:ext cx="2743200" cy="365125"/>
          </a:xfrm>
        </p:spPr>
        <p:txBody>
          <a:bodyPr/>
          <a:lstStyle/>
          <a:p>
            <a:fld id="{5DD3DB80-B894-403A-B48E-6FDC1A72010E}" type="slidenum">
              <a:rPr lang="zh-CN" altLang="en-US" smtClean="0"/>
              <a:t>19</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en-US" altLang="zh-CN" sz="3200">
                <a:latin typeface="微软雅黑" panose="020B0503020204020204" charset="-122"/>
                <a:ea typeface="微软雅黑" panose="020B0503020204020204" charset="-122"/>
              </a:rPr>
              <a:t>GeoHash</a:t>
            </a:r>
            <a:r>
              <a:rPr lang="zh-CN" altLang="en-US" sz="3200">
                <a:latin typeface="微软雅黑" panose="020B0503020204020204" charset="-122"/>
                <a:ea typeface="微软雅黑" panose="020B0503020204020204" charset="-122"/>
              </a:rPr>
              <a:t>距离计算优化</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6" name="图片 5" descr="GeoHash计算优化"/>
          <p:cNvPicPr>
            <a:picLocks noChangeAspect="1"/>
          </p:cNvPicPr>
          <p:nvPr/>
        </p:nvPicPr>
        <p:blipFill>
          <a:blip r:embed="rId4"/>
          <a:stretch>
            <a:fillRect/>
          </a:stretch>
        </p:blipFill>
        <p:spPr>
          <a:xfrm>
            <a:off x="3581400" y="1557020"/>
            <a:ext cx="8610600" cy="4703445"/>
          </a:xfrm>
          <a:prstGeom prst="rect">
            <a:avLst/>
          </a:prstGeom>
        </p:spPr>
      </p:pic>
      <p:sp>
        <p:nvSpPr>
          <p:cNvPr id="13" name="文本框 12"/>
          <p:cNvSpPr txBox="1"/>
          <p:nvPr/>
        </p:nvSpPr>
        <p:spPr>
          <a:xfrm>
            <a:off x="1421130" y="2096770"/>
            <a:ext cx="3154045" cy="398780"/>
          </a:xfrm>
          <a:prstGeom prst="rect">
            <a:avLst/>
          </a:prstGeom>
          <a:noFill/>
        </p:spPr>
        <p:txBody>
          <a:bodyPr wrap="non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两个GeoHash前缀相同</a:t>
            </a:r>
          </a:p>
        </p:txBody>
      </p:sp>
      <p:sp>
        <p:nvSpPr>
          <p:cNvPr id="14" name="文本框 13"/>
          <p:cNvSpPr txBox="1"/>
          <p:nvPr/>
        </p:nvSpPr>
        <p:spPr>
          <a:xfrm>
            <a:off x="1421130" y="2566035"/>
            <a:ext cx="2811780" cy="398780"/>
          </a:xfrm>
          <a:prstGeom prst="rect">
            <a:avLst/>
          </a:prstGeom>
          <a:noFill/>
        </p:spPr>
        <p:txBody>
          <a:bodyPr wrap="non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解码时浪费计算资源</a:t>
            </a:r>
          </a:p>
        </p:txBody>
      </p:sp>
      <p:sp>
        <p:nvSpPr>
          <p:cNvPr id="15" name="文本框 14"/>
          <p:cNvSpPr txBox="1"/>
          <p:nvPr/>
        </p:nvSpPr>
        <p:spPr>
          <a:xfrm>
            <a:off x="1275080" y="1393190"/>
            <a:ext cx="2316480"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sym typeface="+mn-ea"/>
              </a:rPr>
              <a:t>距离计算原理</a:t>
            </a:r>
          </a:p>
        </p:txBody>
      </p:sp>
      <p:sp>
        <p:nvSpPr>
          <p:cNvPr id="16" name="文本框 15"/>
          <p:cNvSpPr txBox="1"/>
          <p:nvPr/>
        </p:nvSpPr>
        <p:spPr>
          <a:xfrm>
            <a:off x="1275080" y="4044950"/>
            <a:ext cx="2316480"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sym typeface="+mn-ea"/>
              </a:rPr>
              <a:t>距离计算优化</a:t>
            </a:r>
          </a:p>
        </p:txBody>
      </p:sp>
      <p:sp>
        <p:nvSpPr>
          <p:cNvPr id="17" name="文本框 16"/>
          <p:cNvSpPr txBox="1"/>
          <p:nvPr/>
        </p:nvSpPr>
        <p:spPr>
          <a:xfrm>
            <a:off x="1421130" y="4649470"/>
            <a:ext cx="2049780" cy="398780"/>
          </a:xfrm>
          <a:prstGeom prst="rect">
            <a:avLst/>
          </a:prstGeom>
          <a:noFill/>
        </p:spPr>
        <p:txBody>
          <a:bodyPr wrap="none" rtlCol="0" anchor="t">
            <a:spAutoFit/>
          </a:bodyPr>
          <a:lstStyle/>
          <a:p>
            <a:pPr marL="342900" indent="-342900" algn="l">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排除相同前缀</a:t>
            </a:r>
            <a:endParaRPr lang="zh-CN" altLang="en-US" sz="2000">
              <a:latin typeface="微软雅黑" panose="020B0503020204020204" charset="-122"/>
              <a:ea typeface="微软雅黑" panose="020B0503020204020204" charset="-122"/>
            </a:endParaRPr>
          </a:p>
        </p:txBody>
      </p:sp>
      <p:sp>
        <p:nvSpPr>
          <p:cNvPr id="18" name="文本框 17"/>
          <p:cNvSpPr txBox="1"/>
          <p:nvPr/>
        </p:nvSpPr>
        <p:spPr>
          <a:xfrm>
            <a:off x="1421130" y="5130800"/>
            <a:ext cx="3827780" cy="398780"/>
          </a:xfrm>
          <a:prstGeom prst="rect">
            <a:avLst/>
          </a:prstGeom>
          <a:noFill/>
        </p:spPr>
        <p:txBody>
          <a:bodyPr wrap="non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参照从地球原点改为前缀瓦片</a:t>
            </a:r>
          </a:p>
        </p:txBody>
      </p:sp>
      <p:sp>
        <p:nvSpPr>
          <p:cNvPr id="19" name="文本框 18"/>
          <p:cNvSpPr txBox="1"/>
          <p:nvPr/>
        </p:nvSpPr>
        <p:spPr>
          <a:xfrm>
            <a:off x="1421130" y="5612130"/>
            <a:ext cx="3827780" cy="398780"/>
          </a:xfrm>
          <a:prstGeom prst="rect">
            <a:avLst/>
          </a:prstGeom>
          <a:noFill/>
        </p:spPr>
        <p:txBody>
          <a:bodyPr wrap="non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减少解码开销，加快运算速度</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2</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内容简介</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8" name="文本框 7"/>
          <p:cNvSpPr txBox="1"/>
          <p:nvPr/>
        </p:nvSpPr>
        <p:spPr>
          <a:xfrm>
            <a:off x="1567180" y="1721485"/>
            <a:ext cx="4987925" cy="3969385"/>
          </a:xfrm>
          <a:prstGeom prst="rect">
            <a:avLst/>
          </a:prstGeom>
          <a:noFill/>
        </p:spPr>
        <p:txBody>
          <a:bodyPr wrap="square" rtlCol="0">
            <a:spAutoFit/>
          </a:bodyPr>
          <a:lstStyle/>
          <a:p>
            <a:pPr marL="342900" indent="-342900">
              <a:buFont typeface="Arial" panose="020B0604020202020204" pitchFamily="34" charset="0"/>
              <a:buChar char="•"/>
            </a:pPr>
            <a:r>
              <a:rPr lang="en-US" altLang="zh-CN" sz="2800">
                <a:latin typeface="微软雅黑" panose="020B0503020204020204" charset="-122"/>
                <a:ea typeface="微软雅黑" panose="020B0503020204020204" charset="-122"/>
                <a:cs typeface="微软雅黑" panose="020B0503020204020204" charset="-122"/>
              </a:rPr>
              <a:t>01 </a:t>
            </a:r>
            <a:r>
              <a:rPr lang="zh-CN" altLang="en-US" sz="2800">
                <a:latin typeface="微软雅黑" panose="020B0503020204020204" charset="-122"/>
                <a:ea typeface="微软雅黑" panose="020B0503020204020204" charset="-122"/>
                <a:cs typeface="微软雅黑" panose="020B0503020204020204" charset="-122"/>
              </a:rPr>
              <a:t>研究背景</a:t>
            </a:r>
          </a:p>
          <a:p>
            <a:pPr marL="342900" indent="-342900">
              <a:buFont typeface="Arial" panose="020B0604020202020204" pitchFamily="34" charset="0"/>
              <a:buChar char="•"/>
            </a:pPr>
            <a:endParaRPr lang="zh-CN" altLang="en-US" sz="2800">
              <a:latin typeface="微软雅黑" panose="020B0503020204020204" charset="-122"/>
              <a:ea typeface="微软雅黑" panose="020B0503020204020204" charset="-122"/>
              <a:cs typeface="微软雅黑" panose="020B0503020204020204" charset="-122"/>
            </a:endParaRPr>
          </a:p>
          <a:p>
            <a:pPr marL="342900" indent="-342900">
              <a:buFont typeface="Arial" panose="020B0604020202020204" pitchFamily="34" charset="0"/>
              <a:buChar char="•"/>
            </a:pPr>
            <a:r>
              <a:rPr lang="en-US" altLang="zh-CN" sz="2800">
                <a:latin typeface="微软雅黑" panose="020B0503020204020204" charset="-122"/>
                <a:ea typeface="微软雅黑" panose="020B0503020204020204" charset="-122"/>
                <a:cs typeface="微软雅黑" panose="020B0503020204020204" charset="-122"/>
              </a:rPr>
              <a:t>02 </a:t>
            </a:r>
            <a:r>
              <a:rPr lang="zh-CN" altLang="en-US" sz="2800">
                <a:latin typeface="微软雅黑" panose="020B0503020204020204" charset="-122"/>
                <a:ea typeface="微软雅黑" panose="020B0503020204020204" charset="-122"/>
                <a:cs typeface="微软雅黑" panose="020B0503020204020204" charset="-122"/>
                <a:sym typeface="+mn-ea"/>
              </a:rPr>
              <a:t>系统结构和流程</a:t>
            </a:r>
            <a:endParaRPr lang="zh-CN" altLang="en-US" sz="2800">
              <a:latin typeface="微软雅黑" panose="020B0503020204020204" charset="-122"/>
              <a:ea typeface="微软雅黑" panose="020B0503020204020204" charset="-122"/>
              <a:cs typeface="微软雅黑" panose="020B0503020204020204" charset="-122"/>
            </a:endParaRPr>
          </a:p>
          <a:p>
            <a:pPr marL="342900" indent="-342900">
              <a:buFont typeface="Arial" panose="020B0604020202020204" pitchFamily="34" charset="0"/>
              <a:buChar char="•"/>
            </a:pPr>
            <a:endParaRPr lang="zh-CN" altLang="en-US" sz="2800">
              <a:latin typeface="微软雅黑" panose="020B0503020204020204" charset="-122"/>
              <a:ea typeface="微软雅黑" panose="020B0503020204020204" charset="-122"/>
              <a:cs typeface="微软雅黑" panose="020B0503020204020204" charset="-122"/>
            </a:endParaRPr>
          </a:p>
          <a:p>
            <a:pPr marL="342900" indent="-342900">
              <a:buFont typeface="Arial" panose="020B0604020202020204" pitchFamily="34" charset="0"/>
              <a:buChar char="•"/>
            </a:pPr>
            <a:r>
              <a:rPr lang="en-US" altLang="zh-CN" sz="2800">
                <a:latin typeface="微软雅黑" panose="020B0503020204020204" charset="-122"/>
                <a:ea typeface="微软雅黑" panose="020B0503020204020204" charset="-122"/>
                <a:cs typeface="微软雅黑" panose="020B0503020204020204" charset="-122"/>
              </a:rPr>
              <a:t>03 </a:t>
            </a:r>
            <a:r>
              <a:rPr lang="zh-CN" altLang="en-US" sz="2800">
                <a:latin typeface="微软雅黑" panose="020B0503020204020204" charset="-122"/>
                <a:ea typeface="微软雅黑" panose="020B0503020204020204" charset="-122"/>
                <a:cs typeface="微软雅黑" panose="020B0503020204020204" charset="-122"/>
              </a:rPr>
              <a:t>算法和工具介绍</a:t>
            </a:r>
          </a:p>
          <a:p>
            <a:pPr marL="342900" indent="-342900">
              <a:buFont typeface="Arial" panose="020B0604020202020204" pitchFamily="34" charset="0"/>
              <a:buChar char="•"/>
            </a:pPr>
            <a:endParaRPr lang="zh-CN" altLang="en-US" sz="2800">
              <a:latin typeface="微软雅黑" panose="020B0503020204020204" charset="-122"/>
              <a:ea typeface="微软雅黑" panose="020B0503020204020204" charset="-122"/>
              <a:cs typeface="微软雅黑" panose="020B0503020204020204" charset="-122"/>
            </a:endParaRPr>
          </a:p>
          <a:p>
            <a:pPr marL="342900" indent="-342900">
              <a:buFont typeface="Arial" panose="020B0604020202020204" pitchFamily="34" charset="0"/>
              <a:buChar char="•"/>
            </a:pPr>
            <a:r>
              <a:rPr lang="en-US" altLang="zh-CN" sz="2800">
                <a:latin typeface="微软雅黑" panose="020B0503020204020204" charset="-122"/>
                <a:ea typeface="微软雅黑" panose="020B0503020204020204" charset="-122"/>
                <a:cs typeface="微软雅黑" panose="020B0503020204020204" charset="-122"/>
              </a:rPr>
              <a:t>04 </a:t>
            </a:r>
            <a:r>
              <a:rPr lang="zh-CN" altLang="en-US" sz="2800">
                <a:latin typeface="微软雅黑" panose="020B0503020204020204" charset="-122"/>
                <a:ea typeface="微软雅黑" panose="020B0503020204020204" charset="-122"/>
                <a:cs typeface="微软雅黑" panose="020B0503020204020204" charset="-122"/>
              </a:rPr>
              <a:t>实验测试</a:t>
            </a:r>
          </a:p>
          <a:p>
            <a:pPr marL="342900" indent="-342900">
              <a:buFont typeface="Arial" panose="020B0604020202020204" pitchFamily="34" charset="0"/>
              <a:buChar char="•"/>
            </a:pPr>
            <a:endParaRPr lang="zh-CN" altLang="en-US" sz="2800">
              <a:latin typeface="微软雅黑" panose="020B0503020204020204" charset="-122"/>
              <a:ea typeface="微软雅黑" panose="020B0503020204020204" charset="-122"/>
              <a:cs typeface="微软雅黑" panose="020B0503020204020204" charset="-122"/>
            </a:endParaRPr>
          </a:p>
          <a:p>
            <a:pPr marL="342900" indent="-342900">
              <a:buFont typeface="Arial" panose="020B0604020202020204" pitchFamily="34" charset="0"/>
              <a:buChar char="•"/>
            </a:pPr>
            <a:r>
              <a:rPr lang="en-US" altLang="zh-CN" sz="2800">
                <a:latin typeface="微软雅黑" panose="020B0503020204020204" charset="-122"/>
                <a:ea typeface="微软雅黑" panose="020B0503020204020204" charset="-122"/>
                <a:cs typeface="微软雅黑" panose="020B0503020204020204" charset="-122"/>
              </a:rPr>
              <a:t>05 </a:t>
            </a:r>
            <a:r>
              <a:rPr lang="zh-CN" altLang="en-US" sz="2800">
                <a:latin typeface="微软雅黑" panose="020B0503020204020204" charset="-122"/>
                <a:ea typeface="微软雅黑" panose="020B0503020204020204" charset="-122"/>
                <a:cs typeface="微软雅黑" panose="020B0503020204020204" charset="-122"/>
              </a:rPr>
              <a:t>总结</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20</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en-US" altLang="zh-CN" sz="3200">
                <a:latin typeface="微软雅黑" panose="020B0503020204020204" charset="-122"/>
                <a:ea typeface="微软雅黑" panose="020B0503020204020204" charset="-122"/>
              </a:rPr>
              <a:t>GeoHash</a:t>
            </a:r>
            <a:r>
              <a:rPr lang="zh-CN" altLang="en-US" sz="3200">
                <a:latin typeface="微软雅黑" panose="020B0503020204020204" charset="-122"/>
                <a:ea typeface="微软雅黑" panose="020B0503020204020204" charset="-122"/>
              </a:rPr>
              <a:t>距离计算优化效果</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2" name="图片 1" descr="距离计算优化时间"/>
          <p:cNvPicPr>
            <a:picLocks noChangeAspect="1"/>
          </p:cNvPicPr>
          <p:nvPr/>
        </p:nvPicPr>
        <p:blipFill>
          <a:blip r:embed="rId4"/>
          <a:stretch>
            <a:fillRect/>
          </a:stretch>
        </p:blipFill>
        <p:spPr>
          <a:xfrm>
            <a:off x="6012815" y="1037590"/>
            <a:ext cx="5661025" cy="3515360"/>
          </a:xfrm>
          <a:prstGeom prst="rect">
            <a:avLst/>
          </a:prstGeom>
        </p:spPr>
      </p:pic>
      <p:pic>
        <p:nvPicPr>
          <p:cNvPr id="3" name="图片 2" descr="距离计算优化gas"/>
          <p:cNvPicPr>
            <a:picLocks noChangeAspect="1"/>
          </p:cNvPicPr>
          <p:nvPr/>
        </p:nvPicPr>
        <p:blipFill>
          <a:blip r:embed="rId5"/>
          <a:stretch>
            <a:fillRect/>
          </a:stretch>
        </p:blipFill>
        <p:spPr>
          <a:xfrm>
            <a:off x="654050" y="1079500"/>
            <a:ext cx="5539740" cy="3430905"/>
          </a:xfrm>
          <a:prstGeom prst="rect">
            <a:avLst/>
          </a:prstGeom>
        </p:spPr>
      </p:pic>
      <p:sp>
        <p:nvSpPr>
          <p:cNvPr id="10" name="文本框 9"/>
          <p:cNvSpPr txBox="1"/>
          <p:nvPr/>
        </p:nvSpPr>
        <p:spPr>
          <a:xfrm>
            <a:off x="6570345" y="4739640"/>
            <a:ext cx="4155440" cy="829945"/>
          </a:xfrm>
          <a:prstGeom prst="rect">
            <a:avLst/>
          </a:prstGeom>
          <a:noFill/>
        </p:spPr>
        <p:txBody>
          <a:bodyPr wrap="square" rtlCol="0" anchor="t">
            <a:spAutoFit/>
          </a:bodyPr>
          <a:lstStyle/>
          <a:p>
            <a:pPr marL="342900" indent="-342900">
              <a:buFont typeface="Arial" panose="020B0604020202020204" pitchFamily="34" charset="0"/>
              <a:buChar char="•"/>
            </a:pPr>
            <a:r>
              <a:rPr lang="zh-CN" altLang="en-US" sz="2400">
                <a:solidFill>
                  <a:schemeClr val="tx1"/>
                </a:solidFill>
                <a:latin typeface="微软雅黑" panose="020B0503020204020204" charset="-122"/>
                <a:ea typeface="微软雅黑" panose="020B0503020204020204" charset="-122"/>
                <a:cs typeface="微软雅黑" panose="020B0503020204020204" charset="-122"/>
              </a:rPr>
              <a:t>计算速度与两点之间距离的远近</a:t>
            </a:r>
            <a:r>
              <a:rPr lang="zh-CN" altLang="en-US" sz="2400" b="1">
                <a:solidFill>
                  <a:srgbClr val="D1633F"/>
                </a:solidFill>
                <a:latin typeface="微软雅黑" panose="020B0503020204020204" charset="-122"/>
                <a:ea typeface="微软雅黑" panose="020B0503020204020204" charset="-122"/>
                <a:cs typeface="微软雅黑" panose="020B0503020204020204" charset="-122"/>
              </a:rPr>
              <a:t>没有明显的相关性</a:t>
            </a:r>
          </a:p>
        </p:txBody>
      </p:sp>
      <p:sp>
        <p:nvSpPr>
          <p:cNvPr id="6" name="文本框 5"/>
          <p:cNvSpPr txBox="1"/>
          <p:nvPr/>
        </p:nvSpPr>
        <p:spPr>
          <a:xfrm>
            <a:off x="1490345" y="4739640"/>
            <a:ext cx="3867150" cy="983615"/>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性能提升为</a:t>
            </a:r>
            <a:r>
              <a:rPr lang="zh-CN" altLang="en-US" sz="2400" b="1">
                <a:solidFill>
                  <a:srgbClr val="4888A3"/>
                </a:solidFill>
                <a:latin typeface="微软雅黑" panose="020B0503020204020204" charset="-122"/>
                <a:ea typeface="微软雅黑" panose="020B0503020204020204" charset="-122"/>
                <a:cs typeface="微软雅黑" panose="020B0503020204020204" charset="-122"/>
                <a:sym typeface="+mn-ea"/>
              </a:rPr>
              <a:t>28%</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左右</a:t>
            </a:r>
          </a:p>
          <a:p>
            <a:pPr marL="342900" indent="-342900" fontAlgn="auto">
              <a:spcAft>
                <a:spcPts val="1200"/>
              </a:spcAft>
              <a:buFont typeface="Arial" panose="020B0604020202020204" pitchFamily="34" charset="0"/>
              <a:buChar char="•"/>
            </a:pP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gas消耗也有明显</a:t>
            </a:r>
            <a:r>
              <a:rPr lang="zh-CN" altLang="en-US" sz="2400" b="1">
                <a:solidFill>
                  <a:srgbClr val="4888A3"/>
                </a:solidFill>
                <a:latin typeface="微软雅黑" panose="020B0503020204020204" charset="-122"/>
                <a:ea typeface="微软雅黑" panose="020B0503020204020204" charset="-122"/>
                <a:cs typeface="微软雅黑" panose="020B0503020204020204" charset="-122"/>
                <a:sym typeface="+mn-ea"/>
              </a:rPr>
              <a:t>减少</a:t>
            </a:r>
          </a:p>
        </p:txBody>
      </p:sp>
      <p:sp>
        <p:nvSpPr>
          <p:cNvPr id="8" name="文本框 7"/>
          <p:cNvSpPr txBox="1"/>
          <p:nvPr/>
        </p:nvSpPr>
        <p:spPr>
          <a:xfrm>
            <a:off x="1421130" y="1520190"/>
            <a:ext cx="1348105" cy="368300"/>
          </a:xfrm>
          <a:prstGeom prst="rect">
            <a:avLst/>
          </a:prstGeom>
          <a:noFill/>
        </p:spPr>
        <p:txBody>
          <a:bodyPr wrap="square" rtlCol="0">
            <a:spAutoFit/>
          </a:bodyPr>
          <a:lstStyle/>
          <a:p>
            <a:r>
              <a:rPr lang="en-US" altLang="zh-CN" b="1">
                <a:latin typeface="微软雅黑" panose="020B0503020204020204" charset="-122"/>
                <a:ea typeface="微软雅黑" panose="020B0503020204020204" charset="-122"/>
                <a:cs typeface="微软雅黑" panose="020B0503020204020204" charset="-122"/>
              </a:rPr>
              <a:t>gas</a:t>
            </a:r>
            <a:r>
              <a:rPr lang="zh-CN" altLang="en-US" b="1">
                <a:latin typeface="微软雅黑" panose="020B0503020204020204" charset="-122"/>
                <a:ea typeface="微软雅黑" panose="020B0503020204020204" charset="-122"/>
                <a:cs typeface="微软雅黑" panose="020B0503020204020204" charset="-122"/>
              </a:rPr>
              <a:t>消耗</a:t>
            </a:r>
          </a:p>
        </p:txBody>
      </p:sp>
      <p:sp>
        <p:nvSpPr>
          <p:cNvPr id="13" name="文本框 12"/>
          <p:cNvSpPr txBox="1"/>
          <p:nvPr/>
        </p:nvSpPr>
        <p:spPr>
          <a:xfrm>
            <a:off x="6757670" y="1520190"/>
            <a:ext cx="1852295" cy="368300"/>
          </a:xfrm>
          <a:prstGeom prst="rect">
            <a:avLst/>
          </a:prstGeom>
          <a:noFill/>
        </p:spPr>
        <p:txBody>
          <a:bodyPr wrap="square" rtlCol="0">
            <a:spAutoFit/>
          </a:bodyPr>
          <a:lstStyle/>
          <a:p>
            <a:r>
              <a:rPr lang="zh-CN" altLang="en-US" b="1">
                <a:latin typeface="微软雅黑" panose="020B0503020204020204" charset="-122"/>
                <a:ea typeface="微软雅黑" panose="020B0503020204020204" charset="-122"/>
                <a:cs typeface="微软雅黑" panose="020B0503020204020204" charset="-122"/>
              </a:rPr>
              <a:t>计算时间（</a:t>
            </a:r>
            <a:r>
              <a:rPr lang="en-US" altLang="zh-CN" b="1">
                <a:latin typeface="微软雅黑" panose="020B0503020204020204" charset="-122"/>
                <a:ea typeface="微软雅黑" panose="020B0503020204020204" charset="-122"/>
                <a:cs typeface="微软雅黑" panose="020B0503020204020204" charset="-122"/>
              </a:rPr>
              <a:t>ms</a:t>
            </a:r>
            <a:r>
              <a:rPr lang="zh-CN" altLang="en-US" b="1">
                <a:latin typeface="微软雅黑" panose="020B0503020204020204" charset="-122"/>
                <a:ea typeface="微软雅黑" panose="020B0503020204020204" charset="-122"/>
                <a:cs typeface="微软雅黑" panose="020B0503020204020204" charset="-122"/>
              </a:rPr>
              <a: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21</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en-US" altLang="zh-CN" sz="3200">
                <a:latin typeface="微软雅黑" panose="020B0503020204020204" charset="-122"/>
                <a:ea typeface="微软雅黑" panose="020B0503020204020204" charset="-122"/>
              </a:rPr>
              <a:t>GeoHash</a:t>
            </a:r>
            <a:r>
              <a:rPr lang="zh-CN" altLang="en-US" sz="3200">
                <a:latin typeface="微软雅黑" panose="020B0503020204020204" charset="-122"/>
                <a:ea typeface="微软雅黑" panose="020B0503020204020204" charset="-122"/>
              </a:rPr>
              <a:t>距离计算优化效果</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6" name="图片 5" descr="不同位数优化时间"/>
          <p:cNvPicPr>
            <a:picLocks noChangeAspect="1"/>
          </p:cNvPicPr>
          <p:nvPr/>
        </p:nvPicPr>
        <p:blipFill>
          <a:blip r:embed="rId4"/>
          <a:stretch>
            <a:fillRect/>
          </a:stretch>
        </p:blipFill>
        <p:spPr>
          <a:xfrm>
            <a:off x="114935" y="1159510"/>
            <a:ext cx="6045835" cy="3239135"/>
          </a:xfrm>
          <a:prstGeom prst="rect">
            <a:avLst/>
          </a:prstGeom>
        </p:spPr>
      </p:pic>
      <p:pic>
        <p:nvPicPr>
          <p:cNvPr id="8" name="图片 7" descr="不同位数优化gas"/>
          <p:cNvPicPr>
            <a:picLocks noChangeAspect="1"/>
          </p:cNvPicPr>
          <p:nvPr/>
        </p:nvPicPr>
        <p:blipFill>
          <a:blip r:embed="rId5"/>
          <a:stretch>
            <a:fillRect/>
          </a:stretch>
        </p:blipFill>
        <p:spPr>
          <a:xfrm>
            <a:off x="5987415" y="1160145"/>
            <a:ext cx="6045835" cy="3239135"/>
          </a:xfrm>
          <a:prstGeom prst="rect">
            <a:avLst/>
          </a:prstGeom>
        </p:spPr>
      </p:pic>
      <p:sp>
        <p:nvSpPr>
          <p:cNvPr id="10" name="文本框 9"/>
          <p:cNvSpPr txBox="1"/>
          <p:nvPr/>
        </p:nvSpPr>
        <p:spPr>
          <a:xfrm>
            <a:off x="1927225" y="5147310"/>
            <a:ext cx="9426575" cy="460375"/>
          </a:xfrm>
          <a:prstGeom prst="rect">
            <a:avLst/>
          </a:prstGeom>
          <a:noFill/>
        </p:spPr>
        <p:txBody>
          <a:bodyPr wrap="square" rtlCol="0" anchor="t">
            <a:spAutoFit/>
          </a:bodyPr>
          <a:lstStyle/>
          <a:p>
            <a:pPr indent="0">
              <a:buNone/>
            </a:pPr>
            <a:r>
              <a:rPr lang="zh-CN" altLang="en-US" sz="2400">
                <a:solidFill>
                  <a:schemeClr val="tx1"/>
                </a:solidFill>
                <a:latin typeface="微软雅黑" panose="020B0503020204020204" charset="-122"/>
                <a:ea typeface="微软雅黑" panose="020B0503020204020204" charset="-122"/>
                <a:cs typeface="微软雅黑" panose="020B0503020204020204" charset="-122"/>
              </a:rPr>
              <a:t>两点</a:t>
            </a:r>
            <a:r>
              <a:rPr lang="zh-CN" altLang="en-US" sz="2400" b="1">
                <a:solidFill>
                  <a:srgbClr val="4888A3"/>
                </a:solidFill>
                <a:latin typeface="微软雅黑" panose="020B0503020204020204" charset="-122"/>
                <a:ea typeface="微软雅黑" panose="020B0503020204020204" charset="-122"/>
                <a:cs typeface="微软雅黑" panose="020B0503020204020204" charset="-122"/>
              </a:rPr>
              <a:t>相同的前缀越长</a:t>
            </a:r>
            <a:r>
              <a:rPr lang="zh-CN" altLang="en-US" sz="2400">
                <a:latin typeface="微软雅黑" panose="020B0503020204020204" charset="-122"/>
                <a:ea typeface="微软雅黑" panose="020B0503020204020204" charset="-122"/>
                <a:cs typeface="微软雅黑" panose="020B0503020204020204" charset="-122"/>
              </a:rPr>
              <a:t>，距离计算优化后的</a:t>
            </a:r>
            <a:r>
              <a:rPr lang="zh-CN" altLang="en-US" sz="2400" b="1">
                <a:solidFill>
                  <a:srgbClr val="4888A3"/>
                </a:solidFill>
                <a:latin typeface="微软雅黑" panose="020B0503020204020204" charset="-122"/>
                <a:ea typeface="微软雅黑" panose="020B0503020204020204" charset="-122"/>
                <a:cs typeface="微软雅黑" panose="020B0503020204020204" charset="-122"/>
              </a:rPr>
              <a:t>计算效率提升越明显</a:t>
            </a:r>
          </a:p>
        </p:txBody>
      </p:sp>
      <p:sp>
        <p:nvSpPr>
          <p:cNvPr id="2" name="文本框 1"/>
          <p:cNvSpPr txBox="1"/>
          <p:nvPr/>
        </p:nvSpPr>
        <p:spPr>
          <a:xfrm>
            <a:off x="838200" y="1177925"/>
            <a:ext cx="1348105" cy="368300"/>
          </a:xfrm>
          <a:prstGeom prst="rect">
            <a:avLst/>
          </a:prstGeom>
          <a:noFill/>
        </p:spPr>
        <p:txBody>
          <a:bodyPr wrap="square" rtlCol="0">
            <a:spAutoFit/>
          </a:bodyPr>
          <a:lstStyle/>
          <a:p>
            <a:r>
              <a:rPr lang="en-US" altLang="zh-CN" b="1">
                <a:latin typeface="微软雅黑" panose="020B0503020204020204" charset="-122"/>
                <a:ea typeface="微软雅黑" panose="020B0503020204020204" charset="-122"/>
                <a:cs typeface="微软雅黑" panose="020B0503020204020204" charset="-122"/>
              </a:rPr>
              <a:t>gas</a:t>
            </a:r>
            <a:r>
              <a:rPr lang="zh-CN" altLang="en-US" b="1">
                <a:latin typeface="微软雅黑" panose="020B0503020204020204" charset="-122"/>
                <a:ea typeface="微软雅黑" panose="020B0503020204020204" charset="-122"/>
                <a:cs typeface="微软雅黑" panose="020B0503020204020204" charset="-122"/>
              </a:rPr>
              <a:t>消耗</a:t>
            </a:r>
          </a:p>
        </p:txBody>
      </p:sp>
      <p:sp>
        <p:nvSpPr>
          <p:cNvPr id="13" name="文本框 12"/>
          <p:cNvSpPr txBox="1"/>
          <p:nvPr/>
        </p:nvSpPr>
        <p:spPr>
          <a:xfrm>
            <a:off x="6693535" y="1177925"/>
            <a:ext cx="1917065" cy="368300"/>
          </a:xfrm>
          <a:prstGeom prst="rect">
            <a:avLst/>
          </a:prstGeom>
          <a:noFill/>
        </p:spPr>
        <p:txBody>
          <a:bodyPr wrap="square" rtlCol="0">
            <a:spAutoFit/>
          </a:bodyPr>
          <a:lstStyle/>
          <a:p>
            <a:r>
              <a:rPr lang="zh-CN" altLang="en-US" b="1">
                <a:latin typeface="微软雅黑" panose="020B0503020204020204" charset="-122"/>
                <a:ea typeface="微软雅黑" panose="020B0503020204020204" charset="-122"/>
                <a:cs typeface="微软雅黑" panose="020B0503020204020204" charset="-122"/>
              </a:rPr>
              <a:t>计算时间（</a:t>
            </a:r>
            <a:r>
              <a:rPr lang="en-US" altLang="zh-CN" b="1">
                <a:latin typeface="微软雅黑" panose="020B0503020204020204" charset="-122"/>
                <a:ea typeface="微软雅黑" panose="020B0503020204020204" charset="-122"/>
                <a:cs typeface="微软雅黑" panose="020B0503020204020204" charset="-122"/>
              </a:rPr>
              <a:t>ms</a:t>
            </a:r>
            <a:r>
              <a:rPr lang="zh-CN" altLang="en-US" b="1">
                <a:latin typeface="微软雅黑" panose="020B0503020204020204" charset="-122"/>
                <a:ea typeface="微软雅黑" panose="020B0503020204020204" charset="-122"/>
                <a:cs typeface="微软雅黑" panose="020B0503020204020204" charset="-122"/>
              </a:rPr>
              <a: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22</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路径规划算法</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3" name="图片 2" descr="astar算法流程"/>
          <p:cNvPicPr>
            <a:picLocks noChangeAspect="1"/>
          </p:cNvPicPr>
          <p:nvPr/>
        </p:nvPicPr>
        <p:blipFill>
          <a:blip r:embed="rId4"/>
          <a:stretch>
            <a:fillRect/>
          </a:stretch>
        </p:blipFill>
        <p:spPr>
          <a:xfrm>
            <a:off x="6730365" y="0"/>
            <a:ext cx="5461635" cy="6785610"/>
          </a:xfrm>
          <a:prstGeom prst="rect">
            <a:avLst/>
          </a:prstGeom>
        </p:spPr>
      </p:pic>
      <p:pic>
        <p:nvPicPr>
          <p:cNvPr id="6" name="图片 5"/>
          <p:cNvPicPr>
            <a:picLocks noChangeAspect="1"/>
          </p:cNvPicPr>
          <p:nvPr/>
        </p:nvPicPr>
        <p:blipFill>
          <a:blip r:embed="rId5"/>
          <a:stretch>
            <a:fillRect/>
          </a:stretch>
        </p:blipFill>
        <p:spPr>
          <a:xfrm>
            <a:off x="1567180" y="1656080"/>
            <a:ext cx="3289300" cy="1016635"/>
          </a:xfrm>
          <a:prstGeom prst="rect">
            <a:avLst/>
          </a:prstGeom>
        </p:spPr>
      </p:pic>
      <p:pic>
        <p:nvPicPr>
          <p:cNvPr id="8" name="图片 7"/>
          <p:cNvPicPr>
            <a:picLocks noChangeAspect="1"/>
          </p:cNvPicPr>
          <p:nvPr/>
        </p:nvPicPr>
        <p:blipFill>
          <a:blip r:embed="rId6"/>
          <a:stretch>
            <a:fillRect/>
          </a:stretch>
        </p:blipFill>
        <p:spPr>
          <a:xfrm>
            <a:off x="1421130" y="4394200"/>
            <a:ext cx="5484495" cy="1136015"/>
          </a:xfrm>
          <a:prstGeom prst="rect">
            <a:avLst/>
          </a:prstGeom>
        </p:spPr>
      </p:pic>
      <p:sp>
        <p:nvSpPr>
          <p:cNvPr id="10" name="文本框 9"/>
          <p:cNvSpPr txBox="1"/>
          <p:nvPr/>
        </p:nvSpPr>
        <p:spPr>
          <a:xfrm>
            <a:off x="1765300" y="3188970"/>
            <a:ext cx="3417570" cy="460375"/>
          </a:xfrm>
          <a:prstGeom prst="rect">
            <a:avLst/>
          </a:prstGeom>
          <a:noFill/>
        </p:spPr>
        <p:txBody>
          <a:bodyPr wrap="square" rtlCol="0" anchor="t">
            <a:spAutoFit/>
          </a:bodyPr>
          <a:lstStyle/>
          <a:p>
            <a:pPr marL="342900" indent="-342900">
              <a:buFont typeface="Arial" panose="020B0604020202020204" pitchFamily="34" charset="0"/>
              <a:buChar char="•"/>
            </a:pPr>
            <a:r>
              <a:rPr lang="zh-CN" altLang="en-US" sz="2400">
                <a:latin typeface="微软雅黑" panose="020B0503020204020204" charset="-122"/>
                <a:ea typeface="微软雅黑" panose="020B0503020204020204" charset="-122"/>
                <a:cs typeface="微软雅黑" panose="020B0503020204020204" charset="-122"/>
                <a:sym typeface="+mn-ea"/>
              </a:rPr>
              <a:t>g(n)是</a:t>
            </a:r>
            <a:r>
              <a:rPr lang="zh-CN" altLang="en-US" sz="2400">
                <a:latin typeface="微软雅黑" panose="020B0503020204020204" charset="-122"/>
                <a:ea typeface="微软雅黑" panose="020B0503020204020204" charset="-122"/>
                <a:cs typeface="微软雅黑" panose="020B0503020204020204" charset="-122"/>
              </a:rPr>
              <a:t>耗散函数</a:t>
            </a:r>
          </a:p>
        </p:txBody>
      </p:sp>
      <p:sp>
        <p:nvSpPr>
          <p:cNvPr id="12" name="文本框 11"/>
          <p:cNvSpPr txBox="1"/>
          <p:nvPr/>
        </p:nvSpPr>
        <p:spPr>
          <a:xfrm>
            <a:off x="1765300" y="3791585"/>
            <a:ext cx="3417570" cy="460375"/>
          </a:xfrm>
          <a:prstGeom prst="rect">
            <a:avLst/>
          </a:prstGeom>
          <a:noFill/>
        </p:spPr>
        <p:txBody>
          <a:bodyPr wrap="square" rtlCol="0" anchor="t">
            <a:spAutoFit/>
          </a:bodyPr>
          <a:lstStyle/>
          <a:p>
            <a:pPr marL="342900" indent="-342900">
              <a:buFont typeface="Arial" panose="020B0604020202020204" pitchFamily="34" charset="0"/>
              <a:buChar char="•"/>
            </a:pPr>
            <a:r>
              <a:rPr lang="en-US" altLang="zh-CN" sz="2400">
                <a:latin typeface="微软雅黑" panose="020B0503020204020204" charset="-122"/>
                <a:ea typeface="微软雅黑" panose="020B0503020204020204" charset="-122"/>
                <a:cs typeface="微软雅黑" panose="020B0503020204020204" charset="-122"/>
                <a:sym typeface="+mn-ea"/>
              </a:rPr>
              <a:t>h</a:t>
            </a:r>
            <a:r>
              <a:rPr lang="zh-CN" altLang="en-US" sz="2400">
                <a:latin typeface="微软雅黑" panose="020B0503020204020204" charset="-122"/>
                <a:ea typeface="微软雅黑" panose="020B0503020204020204" charset="-122"/>
                <a:cs typeface="微软雅黑" panose="020B0503020204020204" charset="-122"/>
                <a:sym typeface="+mn-ea"/>
              </a:rPr>
              <a:t>(n)是</a:t>
            </a:r>
            <a:r>
              <a:rPr lang="zh-CN" altLang="en-US" sz="2400">
                <a:latin typeface="微软雅黑" panose="020B0503020204020204" charset="-122"/>
                <a:ea typeface="微软雅黑" panose="020B0503020204020204" charset="-122"/>
                <a:cs typeface="微软雅黑" panose="020B0503020204020204" charset="-122"/>
              </a:rPr>
              <a:t>启发函数</a:t>
            </a:r>
          </a:p>
        </p:txBody>
      </p:sp>
      <p:sp>
        <p:nvSpPr>
          <p:cNvPr id="13" name="文本框 12"/>
          <p:cNvSpPr txBox="1"/>
          <p:nvPr/>
        </p:nvSpPr>
        <p:spPr>
          <a:xfrm>
            <a:off x="1765300" y="2586355"/>
            <a:ext cx="4387215" cy="460375"/>
          </a:xfrm>
          <a:prstGeom prst="rect">
            <a:avLst/>
          </a:prstGeom>
          <a:noFill/>
        </p:spPr>
        <p:txBody>
          <a:bodyPr wrap="square" rtlCol="0" anchor="t">
            <a:spAutoFit/>
          </a:bodyPr>
          <a:lstStyle/>
          <a:p>
            <a:pPr marL="342900" indent="-342900">
              <a:buFont typeface="Arial" panose="020B0604020202020204" pitchFamily="34" charset="0"/>
              <a:buChar char="•"/>
            </a:pPr>
            <a:r>
              <a:rPr lang="en-US" altLang="zh-CN" sz="2400">
                <a:latin typeface="微软雅黑" panose="020B0503020204020204" charset="-122"/>
                <a:ea typeface="微软雅黑" panose="020B0503020204020204" charset="-122"/>
                <a:cs typeface="微软雅黑" panose="020B0503020204020204" charset="-122"/>
              </a:rPr>
              <a:t>f(n)</a:t>
            </a:r>
            <a:r>
              <a:rPr lang="zh-CN" altLang="en-US" sz="2400">
                <a:latin typeface="微软雅黑" panose="020B0503020204020204" charset="-122"/>
                <a:ea typeface="微软雅黑" panose="020B0503020204020204" charset="-122"/>
                <a:cs typeface="微软雅黑" panose="020B0503020204020204" charset="-122"/>
              </a:rPr>
              <a:t>是路径上节点的代价</a:t>
            </a:r>
          </a:p>
        </p:txBody>
      </p:sp>
      <p:sp>
        <p:nvSpPr>
          <p:cNvPr id="14" name="文本框 13"/>
          <p:cNvSpPr txBox="1"/>
          <p:nvPr/>
        </p:nvSpPr>
        <p:spPr>
          <a:xfrm>
            <a:off x="1838960" y="5337810"/>
            <a:ext cx="3934460" cy="460375"/>
          </a:xfrm>
          <a:prstGeom prst="rect">
            <a:avLst/>
          </a:prstGeom>
          <a:noFill/>
        </p:spPr>
        <p:txBody>
          <a:bodyPr wrap="square" rtlCol="0" anchor="t">
            <a:spAutoFit/>
          </a:bodyPr>
          <a:lstStyle/>
          <a:p>
            <a:r>
              <a:rPr lang="zh-CN" altLang="en-US" sz="2400">
                <a:latin typeface="微软雅黑" panose="020B0503020204020204" charset="-122"/>
                <a:ea typeface="微软雅黑" panose="020B0503020204020204" charset="-122"/>
              </a:rPr>
              <a:t>采用曼哈顿距离作为度量</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23</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路径规划参数调节</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2" name="图片 1" descr="路径规划路段数目"/>
          <p:cNvPicPr>
            <a:picLocks noChangeAspect="1"/>
          </p:cNvPicPr>
          <p:nvPr/>
        </p:nvPicPr>
        <p:blipFill>
          <a:blip r:embed="rId4"/>
          <a:stretch>
            <a:fillRect/>
          </a:stretch>
        </p:blipFill>
        <p:spPr>
          <a:xfrm>
            <a:off x="2626995" y="1033145"/>
            <a:ext cx="6752590" cy="3507740"/>
          </a:xfrm>
          <a:prstGeom prst="rect">
            <a:avLst/>
          </a:prstGeom>
        </p:spPr>
      </p:pic>
      <p:sp>
        <p:nvSpPr>
          <p:cNvPr id="3" name="文本框 2"/>
          <p:cNvSpPr txBox="1"/>
          <p:nvPr/>
        </p:nvSpPr>
        <p:spPr>
          <a:xfrm>
            <a:off x="931545" y="4569460"/>
            <a:ext cx="11047095" cy="1630045"/>
          </a:xfrm>
          <a:prstGeom prst="rect">
            <a:avLst/>
          </a:prstGeom>
          <a:noFill/>
        </p:spPr>
        <p:txBody>
          <a:bodyPr wrap="square" rtlCol="0" anchor="t">
            <a:spAutoFit/>
          </a:bodyPr>
          <a:lstStyle/>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计算距离时基于的GeoHash格子规模扩大后，算法遍历的路段数量略有下降，相比pre_10，pre_9平均下降了2.21%，pre_8平均下降了5.87%，pre_7平均下降了11.29%</a:t>
            </a:r>
          </a:p>
          <a:p>
            <a:pPr marL="285750" indent="-285750">
              <a:buFont typeface="Arial" panose="020B0604020202020204" pitchFamily="34" charset="0"/>
              <a:buChar char="•"/>
            </a:pPr>
            <a:endParaRPr lang="zh-CN" altLang="en-US" sz="200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格子规模扩大，距离计算结果区分度降低，而算法在遍历到与终点距离相同的各个中间路段时，不会将其重复加入到算法队列中，如此便降低了算法运行时遍历的路段数目</a:t>
            </a:r>
          </a:p>
        </p:txBody>
      </p:sp>
      <p:sp>
        <p:nvSpPr>
          <p:cNvPr id="8" name="文本框 7"/>
          <p:cNvSpPr txBox="1"/>
          <p:nvPr/>
        </p:nvSpPr>
        <p:spPr>
          <a:xfrm>
            <a:off x="4281170" y="1503045"/>
            <a:ext cx="3115945" cy="398780"/>
          </a:xfrm>
          <a:prstGeom prst="rect">
            <a:avLst/>
          </a:prstGeom>
          <a:noFill/>
        </p:spPr>
        <p:txBody>
          <a:bodyPr wrap="square" rtlCol="0">
            <a:spAutoFit/>
          </a:bodyPr>
          <a:lstStyle/>
          <a:p>
            <a:r>
              <a:rPr lang="zh-CN" altLang="en-US" sz="2000" b="1">
                <a:latin typeface="微软雅黑" panose="020B0503020204020204" charset="-122"/>
                <a:ea typeface="微软雅黑" panose="020B0503020204020204" charset="-122"/>
                <a:cs typeface="微软雅黑" panose="020B0503020204020204" charset="-122"/>
              </a:rPr>
              <a:t>路径规划遍历的路段数目</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24</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路径规划参数调节</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2" name="图片 1" descr="路径规划gas"/>
          <p:cNvPicPr>
            <a:picLocks noChangeAspect="1"/>
          </p:cNvPicPr>
          <p:nvPr/>
        </p:nvPicPr>
        <p:blipFill>
          <a:blip r:embed="rId4"/>
          <a:srcRect r="6025"/>
          <a:stretch>
            <a:fillRect/>
          </a:stretch>
        </p:blipFill>
        <p:spPr>
          <a:xfrm>
            <a:off x="245745" y="1234440"/>
            <a:ext cx="5764530" cy="3102610"/>
          </a:xfrm>
          <a:prstGeom prst="rect">
            <a:avLst/>
          </a:prstGeom>
        </p:spPr>
      </p:pic>
      <p:pic>
        <p:nvPicPr>
          <p:cNvPr id="3" name="图片 2" descr="路径规划耗时"/>
          <p:cNvPicPr>
            <a:picLocks noChangeAspect="1"/>
          </p:cNvPicPr>
          <p:nvPr/>
        </p:nvPicPr>
        <p:blipFill>
          <a:blip r:embed="rId5"/>
          <a:srcRect r="6600"/>
          <a:stretch>
            <a:fillRect/>
          </a:stretch>
        </p:blipFill>
        <p:spPr>
          <a:xfrm>
            <a:off x="5883910" y="1113790"/>
            <a:ext cx="6209030" cy="3362325"/>
          </a:xfrm>
          <a:prstGeom prst="rect">
            <a:avLst/>
          </a:prstGeom>
        </p:spPr>
      </p:pic>
      <p:sp>
        <p:nvSpPr>
          <p:cNvPr id="6" name="文本框 5"/>
          <p:cNvSpPr txBox="1"/>
          <p:nvPr/>
        </p:nvSpPr>
        <p:spPr>
          <a:xfrm>
            <a:off x="1029970" y="4585335"/>
            <a:ext cx="10937240" cy="1630045"/>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计算</a:t>
            </a:r>
            <a:r>
              <a:rPr lang="zh-CN" altLang="en-US" sz="2000" b="1">
                <a:solidFill>
                  <a:srgbClr val="0070C0"/>
                </a:solidFill>
                <a:latin typeface="微软雅黑" panose="020B0503020204020204" charset="-122"/>
                <a:ea typeface="微软雅黑" panose="020B0503020204020204" charset="-122"/>
                <a:cs typeface="微软雅黑" panose="020B0503020204020204" charset="-122"/>
              </a:rPr>
              <a:t>精度降低，</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换取了</a:t>
            </a:r>
            <a:r>
              <a:rPr lang="zh-CN" altLang="en-US" sz="2000" b="1">
                <a:solidFill>
                  <a:srgbClr val="0070C0"/>
                </a:solidFill>
                <a:latin typeface="微软雅黑" panose="020B0503020204020204" charset="-122"/>
                <a:ea typeface="微软雅黑" panose="020B0503020204020204" charset="-122"/>
                <a:cs typeface="微软雅黑" panose="020B0503020204020204" charset="-122"/>
              </a:rPr>
              <a:t>运算效率提升</a:t>
            </a:r>
            <a:endParaRPr lang="zh-CN" altLang="en-US" sz="2000">
              <a:latin typeface="微软雅黑" panose="020B0503020204020204" charset="-122"/>
              <a:ea typeface="微软雅黑" panose="020B0503020204020204" charset="-122"/>
              <a:cs typeface="微软雅黑" panose="020B0503020204020204" charset="-122"/>
            </a:endParaRPr>
          </a:p>
          <a:p>
            <a:pPr marL="342900" indent="-342900" fontAlgn="auto">
              <a:spcAft>
                <a:spcPts val="1200"/>
              </a:spcAft>
              <a:buFont typeface="Arial" panose="020B0604020202020204" pitchFamily="34" charset="0"/>
              <a:buChar char="•"/>
            </a:pPr>
            <a:r>
              <a:rPr lang="zh-CN" altLang="en-US" sz="2000" b="1">
                <a:solidFill>
                  <a:srgbClr val="C00000"/>
                </a:solidFill>
                <a:latin typeface="微软雅黑" panose="020B0503020204020204" charset="-122"/>
                <a:ea typeface="微软雅黑" panose="020B0503020204020204" charset="-122"/>
                <a:cs typeface="微软雅黑" panose="020B0503020204020204" charset="-122"/>
              </a:rPr>
              <a:t>7位GeoHash的范围达到了50至100米</a:t>
            </a:r>
            <a:r>
              <a:rPr lang="zh-CN" altLang="en-US" sz="2000">
                <a:latin typeface="微软雅黑" panose="020B0503020204020204" charset="-122"/>
                <a:ea typeface="微软雅黑" panose="020B0503020204020204" charset="-122"/>
                <a:cs typeface="微软雅黑" panose="020B0503020204020204" charset="-122"/>
              </a:rPr>
              <a:t>，可以覆盖一个小型路口，如果继续降低GeoHash的位数来加快计算，会明显</a:t>
            </a:r>
            <a:r>
              <a:rPr lang="zh-CN" altLang="en-US" sz="2000" b="1">
                <a:solidFill>
                  <a:srgbClr val="C00000"/>
                </a:solidFill>
                <a:latin typeface="微软雅黑" panose="020B0503020204020204" charset="-122"/>
                <a:ea typeface="微软雅黑" panose="020B0503020204020204" charset="-122"/>
                <a:cs typeface="微软雅黑" panose="020B0503020204020204" charset="-122"/>
              </a:rPr>
              <a:t>影响路口处的路径规划正确性</a:t>
            </a:r>
            <a:endParaRPr lang="zh-CN" altLang="en-US" sz="2000">
              <a:latin typeface="微软雅黑" panose="020B0503020204020204" charset="-122"/>
              <a:ea typeface="微软雅黑" panose="020B0503020204020204" charset="-122"/>
              <a:cs typeface="微软雅黑" panose="020B0503020204020204" charset="-122"/>
            </a:endParaRP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综上，本文</a:t>
            </a:r>
            <a:r>
              <a:rPr lang="zh-CN" altLang="en-US" sz="2000" b="1">
                <a:solidFill>
                  <a:srgbClr val="0070C0"/>
                </a:solidFill>
                <a:latin typeface="微软雅黑" panose="020B0503020204020204" charset="-122"/>
                <a:ea typeface="微软雅黑" panose="020B0503020204020204" charset="-122"/>
                <a:cs typeface="微软雅黑" panose="020B0503020204020204" charset="-122"/>
              </a:rPr>
              <a:t>采用</a:t>
            </a:r>
            <a:r>
              <a:rPr lang="en-US" altLang="zh-CN" sz="2000" b="1">
                <a:solidFill>
                  <a:srgbClr val="0070C0"/>
                </a:solidFill>
                <a:latin typeface="微软雅黑" panose="020B0503020204020204" charset="-122"/>
                <a:ea typeface="微软雅黑" panose="020B0503020204020204" charset="-122"/>
                <a:cs typeface="微软雅黑" panose="020B0503020204020204" charset="-122"/>
              </a:rPr>
              <a:t>8</a:t>
            </a:r>
            <a:r>
              <a:rPr lang="zh-CN" altLang="en-US" sz="2000" b="1">
                <a:solidFill>
                  <a:srgbClr val="0070C0"/>
                </a:solidFill>
                <a:latin typeface="微软雅黑" panose="020B0503020204020204" charset="-122"/>
                <a:ea typeface="微软雅黑" panose="020B0503020204020204" charset="-122"/>
                <a:cs typeface="微软雅黑" panose="020B0503020204020204" charset="-122"/>
              </a:rPr>
              <a:t>位</a:t>
            </a:r>
            <a:r>
              <a:rPr lang="en-US" altLang="zh-CN" sz="2000" b="1">
                <a:solidFill>
                  <a:srgbClr val="0070C0"/>
                </a:solidFill>
                <a:latin typeface="微软雅黑" panose="020B0503020204020204" charset="-122"/>
                <a:ea typeface="微软雅黑" panose="020B0503020204020204" charset="-122"/>
                <a:cs typeface="微软雅黑" panose="020B0503020204020204" charset="-122"/>
              </a:rPr>
              <a:t>GeoHash</a:t>
            </a:r>
            <a:r>
              <a:rPr lang="zh-CN" altLang="en-US" sz="2000" b="1">
                <a:solidFill>
                  <a:srgbClr val="0070C0"/>
                </a:solidFill>
                <a:latin typeface="微软雅黑" panose="020B0503020204020204" charset="-122"/>
                <a:ea typeface="微软雅黑" panose="020B0503020204020204" charset="-122"/>
                <a:cs typeface="微软雅黑" panose="020B0503020204020204" charset="-122"/>
              </a:rPr>
              <a:t>的精度</a:t>
            </a:r>
            <a:r>
              <a:rPr lang="zh-CN" altLang="en-US" sz="2000">
                <a:latin typeface="微软雅黑" panose="020B0503020204020204" charset="-122"/>
                <a:ea typeface="微软雅黑" panose="020B0503020204020204" charset="-122"/>
                <a:cs typeface="微软雅黑" panose="020B0503020204020204" charset="-122"/>
              </a:rPr>
              <a:t>进行路径规划</a:t>
            </a:r>
          </a:p>
        </p:txBody>
      </p:sp>
      <p:sp>
        <p:nvSpPr>
          <p:cNvPr id="8" name="文本框 7"/>
          <p:cNvSpPr txBox="1"/>
          <p:nvPr/>
        </p:nvSpPr>
        <p:spPr>
          <a:xfrm>
            <a:off x="1712595" y="1657350"/>
            <a:ext cx="2168525" cy="398780"/>
          </a:xfrm>
          <a:prstGeom prst="rect">
            <a:avLst/>
          </a:prstGeom>
          <a:noFill/>
        </p:spPr>
        <p:txBody>
          <a:bodyPr wrap="square" rtlCol="0">
            <a:spAutoFit/>
          </a:bodyPr>
          <a:lstStyle/>
          <a:p>
            <a:r>
              <a:rPr lang="zh-CN" altLang="en-US" sz="2000" b="1">
                <a:latin typeface="微软雅黑" panose="020B0503020204020204" charset="-122"/>
                <a:ea typeface="微软雅黑" panose="020B0503020204020204" charset="-122"/>
                <a:cs typeface="微软雅黑" panose="020B0503020204020204" charset="-122"/>
              </a:rPr>
              <a:t>路径规划</a:t>
            </a:r>
            <a:r>
              <a:rPr lang="en-US" altLang="zh-CN" sz="2000" b="1">
                <a:latin typeface="微软雅黑" panose="020B0503020204020204" charset="-122"/>
                <a:ea typeface="微软雅黑" panose="020B0503020204020204" charset="-122"/>
                <a:cs typeface="微软雅黑" panose="020B0503020204020204" charset="-122"/>
              </a:rPr>
              <a:t>gas</a:t>
            </a:r>
            <a:r>
              <a:rPr lang="zh-CN" altLang="en-US" sz="2000" b="1">
                <a:latin typeface="微软雅黑" panose="020B0503020204020204" charset="-122"/>
                <a:ea typeface="微软雅黑" panose="020B0503020204020204" charset="-122"/>
                <a:cs typeface="微软雅黑" panose="020B0503020204020204" charset="-122"/>
              </a:rPr>
              <a:t>消耗</a:t>
            </a:r>
          </a:p>
        </p:txBody>
      </p:sp>
      <p:sp>
        <p:nvSpPr>
          <p:cNvPr id="10" name="文本框 9"/>
          <p:cNvSpPr txBox="1"/>
          <p:nvPr/>
        </p:nvSpPr>
        <p:spPr>
          <a:xfrm>
            <a:off x="7486015" y="1574800"/>
            <a:ext cx="2168525" cy="398780"/>
          </a:xfrm>
          <a:prstGeom prst="rect">
            <a:avLst/>
          </a:prstGeom>
          <a:noFill/>
        </p:spPr>
        <p:txBody>
          <a:bodyPr wrap="square" rtlCol="0">
            <a:spAutoFit/>
          </a:bodyPr>
          <a:lstStyle/>
          <a:p>
            <a:r>
              <a:rPr lang="zh-CN" altLang="en-US" sz="2000" b="1">
                <a:latin typeface="微软雅黑" panose="020B0503020204020204" charset="-122"/>
                <a:ea typeface="微软雅黑" panose="020B0503020204020204" charset="-122"/>
              </a:rPr>
              <a:t>路径规划用时</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25</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地理位置区块链</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8" name="图片 7" descr="地理位置区块链"/>
          <p:cNvPicPr>
            <a:picLocks noChangeAspect="1"/>
          </p:cNvPicPr>
          <p:nvPr/>
        </p:nvPicPr>
        <p:blipFill>
          <a:blip r:embed="rId4"/>
          <a:stretch>
            <a:fillRect/>
          </a:stretch>
        </p:blipFill>
        <p:spPr>
          <a:xfrm>
            <a:off x="1421130" y="1113790"/>
            <a:ext cx="9979660" cy="510095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26</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地理位置区块链</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3" name="图片 2" descr="区域状态树"/>
          <p:cNvPicPr>
            <a:picLocks noChangeAspect="1"/>
          </p:cNvPicPr>
          <p:nvPr/>
        </p:nvPicPr>
        <p:blipFill>
          <a:blip r:embed="rId4"/>
          <a:stretch>
            <a:fillRect/>
          </a:stretch>
        </p:blipFill>
        <p:spPr>
          <a:xfrm>
            <a:off x="700405" y="1341755"/>
            <a:ext cx="5605145" cy="2719070"/>
          </a:xfrm>
          <a:prstGeom prst="rect">
            <a:avLst/>
          </a:prstGeom>
        </p:spPr>
      </p:pic>
      <p:pic>
        <p:nvPicPr>
          <p:cNvPr id="6" name="图片 5" descr="账户位置树"/>
          <p:cNvPicPr>
            <a:picLocks noChangeAspect="1"/>
          </p:cNvPicPr>
          <p:nvPr/>
        </p:nvPicPr>
        <p:blipFill>
          <a:blip r:embed="rId5"/>
          <a:stretch>
            <a:fillRect/>
          </a:stretch>
        </p:blipFill>
        <p:spPr>
          <a:xfrm>
            <a:off x="631190" y="3610610"/>
            <a:ext cx="5480050" cy="2757170"/>
          </a:xfrm>
          <a:prstGeom prst="rect">
            <a:avLst/>
          </a:prstGeom>
        </p:spPr>
      </p:pic>
      <p:sp>
        <p:nvSpPr>
          <p:cNvPr id="8" name="文本框 7"/>
          <p:cNvSpPr txBox="1"/>
          <p:nvPr/>
        </p:nvSpPr>
        <p:spPr>
          <a:xfrm>
            <a:off x="6184900" y="2291080"/>
            <a:ext cx="1706880" cy="460375"/>
          </a:xfrm>
          <a:prstGeom prst="rect">
            <a:avLst/>
          </a:prstGeom>
          <a:noFill/>
        </p:spPr>
        <p:txBody>
          <a:bodyPr wrap="none" rtlCol="0" anchor="t">
            <a:spAutoFit/>
          </a:bodyPr>
          <a:lstStyle/>
          <a:p>
            <a:r>
              <a:rPr lang="zh-CN" altLang="en-US" sz="2400" b="1">
                <a:solidFill>
                  <a:srgbClr val="166936"/>
                </a:solidFill>
                <a:latin typeface="微软雅黑" panose="020B0503020204020204" charset="-122"/>
                <a:ea typeface="微软雅黑" panose="020B0503020204020204" charset="-122"/>
                <a:sym typeface="+mn-ea"/>
              </a:rPr>
              <a:t>区域状态树</a:t>
            </a:r>
          </a:p>
        </p:txBody>
      </p:sp>
      <p:sp>
        <p:nvSpPr>
          <p:cNvPr id="10" name="文本框 9"/>
          <p:cNvSpPr txBox="1"/>
          <p:nvPr/>
        </p:nvSpPr>
        <p:spPr>
          <a:xfrm>
            <a:off x="6184900" y="4537075"/>
            <a:ext cx="1713230" cy="460375"/>
          </a:xfrm>
          <a:prstGeom prst="rect">
            <a:avLst/>
          </a:prstGeom>
          <a:noFill/>
        </p:spPr>
        <p:txBody>
          <a:bodyPr wrap="none" rtlCol="0" anchor="t">
            <a:spAutoFit/>
          </a:bodyPr>
          <a:lstStyle/>
          <a:p>
            <a:r>
              <a:rPr lang="zh-CN" altLang="en-US" sz="2400" b="1">
                <a:solidFill>
                  <a:srgbClr val="166936"/>
                </a:solidFill>
                <a:latin typeface="微软雅黑" panose="020B0503020204020204" charset="-122"/>
                <a:ea typeface="微软雅黑" panose="020B0503020204020204" charset="-122"/>
                <a:sym typeface="+mn-ea"/>
              </a:rPr>
              <a:t>账户位置树</a:t>
            </a:r>
          </a:p>
        </p:txBody>
      </p:sp>
      <p:sp>
        <p:nvSpPr>
          <p:cNvPr id="12" name="文本框 11"/>
          <p:cNvSpPr txBox="1"/>
          <p:nvPr/>
        </p:nvSpPr>
        <p:spPr>
          <a:xfrm>
            <a:off x="6379210" y="5494655"/>
            <a:ext cx="3827780" cy="398780"/>
          </a:xfrm>
          <a:prstGeom prst="rect">
            <a:avLst/>
          </a:prstGeom>
          <a:noFill/>
        </p:spPr>
        <p:txBody>
          <a:bodyPr wrap="non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可查询账户在指定区域的交易</a:t>
            </a:r>
          </a:p>
        </p:txBody>
      </p:sp>
      <p:sp>
        <p:nvSpPr>
          <p:cNvPr id="13" name="文本框 12"/>
          <p:cNvSpPr txBox="1"/>
          <p:nvPr/>
        </p:nvSpPr>
        <p:spPr>
          <a:xfrm>
            <a:off x="6379210" y="5060950"/>
            <a:ext cx="3573780" cy="398780"/>
          </a:xfrm>
          <a:prstGeom prst="rect">
            <a:avLst/>
          </a:prstGeom>
          <a:noFill/>
        </p:spPr>
        <p:txBody>
          <a:bodyPr wrap="non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记录账户发生过交易的区域</a:t>
            </a:r>
          </a:p>
        </p:txBody>
      </p:sp>
      <p:sp>
        <p:nvSpPr>
          <p:cNvPr id="14" name="文本框 13"/>
          <p:cNvSpPr txBox="1"/>
          <p:nvPr/>
        </p:nvSpPr>
        <p:spPr>
          <a:xfrm>
            <a:off x="6379210" y="2833370"/>
            <a:ext cx="4639945" cy="398780"/>
          </a:xfrm>
          <a:prstGeom prst="rect">
            <a:avLst/>
          </a:prstGeom>
          <a:noFill/>
        </p:spPr>
        <p:txBody>
          <a:bodyPr wrap="square" rtlCol="0" anchor="t">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2000">
                <a:latin typeface="微软雅黑" panose="020B0503020204020204" charset="-122"/>
                <a:ea typeface="微软雅黑" panose="020B0503020204020204" charset="-122"/>
                <a:sym typeface="+mn-ea"/>
              </a:rPr>
              <a:t>存储当前区域内的账户、交易、收据</a:t>
            </a:r>
          </a:p>
        </p:txBody>
      </p:sp>
      <p:cxnSp>
        <p:nvCxnSpPr>
          <p:cNvPr id="17" name="直接连接符 16"/>
          <p:cNvCxnSpPr/>
          <p:nvPr/>
        </p:nvCxnSpPr>
        <p:spPr>
          <a:xfrm>
            <a:off x="1325245" y="3884295"/>
            <a:ext cx="8868410" cy="0"/>
          </a:xfrm>
          <a:prstGeom prst="line">
            <a:avLst/>
          </a:prstGeom>
          <a:ln w="12700"/>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区域调度"/>
          <p:cNvPicPr>
            <a:picLocks noChangeAspect="1"/>
          </p:cNvPicPr>
          <p:nvPr/>
        </p:nvPicPr>
        <p:blipFill>
          <a:blip r:embed="rId3"/>
          <a:stretch>
            <a:fillRect/>
          </a:stretch>
        </p:blipFill>
        <p:spPr>
          <a:xfrm>
            <a:off x="2638425" y="1004570"/>
            <a:ext cx="6630670" cy="4301490"/>
          </a:xfrm>
          <a:prstGeom prst="rect">
            <a:avLst/>
          </a:prstGeom>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27</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区域调度算法</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12" name="文本框 11"/>
          <p:cNvSpPr txBox="1"/>
          <p:nvPr/>
        </p:nvSpPr>
        <p:spPr>
          <a:xfrm>
            <a:off x="1703070" y="5181600"/>
            <a:ext cx="1706880" cy="706755"/>
          </a:xfrm>
          <a:prstGeom prst="rect">
            <a:avLst/>
          </a:prstGeom>
          <a:noFill/>
          <a:ln w="38100">
            <a:solidFill>
              <a:srgbClr val="0070C0"/>
            </a:solidFill>
          </a:ln>
        </p:spPr>
        <p:txBody>
          <a:bodyPr wrap="none" rtlCol="0" anchor="t">
            <a:spAutoFit/>
          </a:bodyPr>
          <a:lstStyle/>
          <a:p>
            <a:r>
              <a:rPr lang="zh-CN" altLang="en-US" sz="2000">
                <a:latin typeface="微软雅黑" panose="020B0503020204020204" charset="-122"/>
                <a:ea typeface="微软雅黑" panose="020B0503020204020204" charset="-122"/>
                <a:sym typeface="+mn-ea"/>
              </a:rPr>
              <a:t>获得乘客区域</a:t>
            </a:r>
          </a:p>
          <a:p>
            <a:r>
              <a:rPr lang="zh-CN" altLang="en-US" sz="2000">
                <a:latin typeface="微软雅黑" panose="020B0503020204020204" charset="-122"/>
                <a:ea typeface="微软雅黑" panose="020B0503020204020204" charset="-122"/>
                <a:sym typeface="+mn-ea"/>
              </a:rPr>
              <a:t>和邻居区域</a:t>
            </a:r>
          </a:p>
        </p:txBody>
      </p:sp>
      <p:sp>
        <p:nvSpPr>
          <p:cNvPr id="13" name="文本框 12"/>
          <p:cNvSpPr txBox="1"/>
          <p:nvPr/>
        </p:nvSpPr>
        <p:spPr>
          <a:xfrm>
            <a:off x="4358005" y="5181600"/>
            <a:ext cx="2976880" cy="706755"/>
          </a:xfrm>
          <a:prstGeom prst="rect">
            <a:avLst/>
          </a:prstGeom>
          <a:noFill/>
          <a:ln w="38100">
            <a:solidFill>
              <a:srgbClr val="0070C0"/>
            </a:solidFill>
          </a:ln>
        </p:spPr>
        <p:txBody>
          <a:bodyPr wrap="none" rtlCol="0" anchor="t">
            <a:spAutoFit/>
          </a:bodyPr>
          <a:lstStyle/>
          <a:p>
            <a:r>
              <a:rPr lang="zh-CN" altLang="en-US" sz="2000">
                <a:latin typeface="微软雅黑" panose="020B0503020204020204" charset="-122"/>
                <a:ea typeface="微软雅黑" panose="020B0503020204020204" charset="-122"/>
                <a:sym typeface="+mn-ea"/>
              </a:rPr>
              <a:t>利用区域状态查询找到</a:t>
            </a:r>
          </a:p>
          <a:p>
            <a:r>
              <a:rPr lang="zh-CN" altLang="en-US" sz="2000">
                <a:latin typeface="微软雅黑" panose="020B0503020204020204" charset="-122"/>
                <a:ea typeface="微软雅黑" panose="020B0503020204020204" charset="-122"/>
                <a:sym typeface="+mn-ea"/>
              </a:rPr>
              <a:t>这些区域内所有车辆信息</a:t>
            </a:r>
            <a:endParaRPr lang="zh-CN" altLang="en-US" sz="2000">
              <a:latin typeface="微软雅黑" panose="020B0503020204020204" charset="-122"/>
              <a:ea typeface="微软雅黑" panose="020B0503020204020204" charset="-122"/>
            </a:endParaRPr>
          </a:p>
        </p:txBody>
      </p:sp>
      <p:sp>
        <p:nvSpPr>
          <p:cNvPr id="14" name="文本框 13"/>
          <p:cNvSpPr txBox="1"/>
          <p:nvPr/>
        </p:nvSpPr>
        <p:spPr>
          <a:xfrm>
            <a:off x="8282940" y="5179060"/>
            <a:ext cx="2468880" cy="706755"/>
          </a:xfrm>
          <a:prstGeom prst="rect">
            <a:avLst/>
          </a:prstGeom>
          <a:noFill/>
          <a:ln w="38100">
            <a:solidFill>
              <a:srgbClr val="0070C0"/>
            </a:solidFill>
          </a:ln>
        </p:spPr>
        <p:txBody>
          <a:bodyPr wrap="none" rtlCol="0" anchor="t">
            <a:spAutoFit/>
          </a:bodyPr>
          <a:lstStyle/>
          <a:p>
            <a:r>
              <a:rPr lang="zh-CN" altLang="en-US" sz="2000">
                <a:latin typeface="微软雅黑" panose="020B0503020204020204" charset="-122"/>
                <a:ea typeface="微软雅黑" panose="020B0503020204020204" charset="-122"/>
                <a:sym typeface="+mn-ea"/>
              </a:rPr>
              <a:t>智能合约从车辆中</a:t>
            </a:r>
          </a:p>
          <a:p>
            <a:r>
              <a:rPr lang="zh-CN" altLang="en-US" sz="2000">
                <a:latin typeface="微软雅黑" panose="020B0503020204020204" charset="-122"/>
                <a:ea typeface="微软雅黑" panose="020B0503020204020204" charset="-122"/>
                <a:sym typeface="+mn-ea"/>
              </a:rPr>
              <a:t>找到距离最近的空车</a:t>
            </a:r>
            <a:endParaRPr lang="zh-CN" altLang="en-US" sz="2000">
              <a:latin typeface="微软雅黑" panose="020B0503020204020204" charset="-122"/>
              <a:ea typeface="微软雅黑" panose="020B0503020204020204" charset="-122"/>
            </a:endParaRPr>
          </a:p>
        </p:txBody>
      </p:sp>
      <p:cxnSp>
        <p:nvCxnSpPr>
          <p:cNvPr id="17" name="直接箭头连接符 16"/>
          <p:cNvCxnSpPr>
            <a:stCxn id="12" idx="3"/>
            <a:endCxn id="13" idx="1"/>
          </p:cNvCxnSpPr>
          <p:nvPr/>
        </p:nvCxnSpPr>
        <p:spPr>
          <a:xfrm>
            <a:off x="3409950" y="5535295"/>
            <a:ext cx="948055"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a:stCxn id="13" idx="3"/>
            <a:endCxn id="14" idx="1"/>
          </p:cNvCxnSpPr>
          <p:nvPr/>
        </p:nvCxnSpPr>
        <p:spPr>
          <a:xfrm flipV="1">
            <a:off x="7334885" y="5532755"/>
            <a:ext cx="948055" cy="254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4">
            <a:alphaModFix amt="10000"/>
            <a:extLst>
              <a:ext uri="{28A0092B-C50C-407E-A947-70E740481C1C}">
                <a14:useLocalDpi xmlns:a14="http://schemas.microsoft.com/office/drawing/2010/main" val="0"/>
              </a:ext>
            </a:extLst>
          </a:blip>
          <a:srcRect r="36876" b="-166"/>
          <a:stretch>
            <a:fillRect/>
          </a:stretch>
        </p:blipFill>
        <p:spPr>
          <a:xfrm>
            <a:off x="8337550" y="381635"/>
            <a:ext cx="3854450" cy="6116320"/>
          </a:xfrm>
          <a:prstGeom prst="rect">
            <a:avLst/>
          </a:prstGeom>
        </p:spPr>
      </p:pic>
      <p:cxnSp>
        <p:nvCxnSpPr>
          <p:cNvPr id="10" name="直接连接符 9"/>
          <p:cNvCxnSpPr/>
          <p:nvPr/>
        </p:nvCxnSpPr>
        <p:spPr>
          <a:xfrm>
            <a:off x="2393676" y="3855363"/>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1362625" y="2885866"/>
            <a:ext cx="1021080" cy="1106805"/>
          </a:xfrm>
          <a:prstGeom prst="rect">
            <a:avLst/>
          </a:prstGeom>
          <a:noFill/>
        </p:spPr>
        <p:txBody>
          <a:bodyPr wrap="none" rtlCol="0">
            <a:spAutoFit/>
          </a:bodyPr>
          <a:lstStyle/>
          <a:p>
            <a:r>
              <a:rPr lang="en-US" altLang="zh-CN" sz="6600">
                <a:latin typeface="+mj-ea"/>
                <a:ea typeface="+mj-ea"/>
              </a:rPr>
              <a:t>04</a:t>
            </a:r>
            <a:endParaRPr lang="zh-CN" altLang="en-US" sz="6600">
              <a:latin typeface="+mj-ea"/>
              <a:ea typeface="+mj-ea"/>
            </a:endParaRPr>
          </a:p>
        </p:txBody>
      </p:sp>
      <p:sp>
        <p:nvSpPr>
          <p:cNvPr id="14" name="文本框 13"/>
          <p:cNvSpPr txBox="1"/>
          <p:nvPr/>
        </p:nvSpPr>
        <p:spPr>
          <a:xfrm>
            <a:off x="2393676" y="3024366"/>
            <a:ext cx="2621280" cy="829945"/>
          </a:xfrm>
          <a:prstGeom prst="rect">
            <a:avLst/>
          </a:prstGeom>
          <a:noFill/>
        </p:spPr>
        <p:txBody>
          <a:bodyPr wrap="none" rtlCol="0">
            <a:spAutoFit/>
          </a:bodyPr>
          <a:lstStyle/>
          <a:p>
            <a:r>
              <a:rPr lang="zh-CN" altLang="en-US" sz="4800">
                <a:latin typeface="微软雅黑" panose="020B0503020204020204" charset="-122"/>
                <a:ea typeface="微软雅黑" panose="020B0503020204020204" charset="-122"/>
              </a:rPr>
              <a:t>实验测试</a:t>
            </a:r>
          </a:p>
        </p:txBody>
      </p:sp>
      <p:sp>
        <p:nvSpPr>
          <p:cNvPr id="2" name="日期占位符 1"/>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3" name="灯片编号占位符 2"/>
          <p:cNvSpPr>
            <a:spLocks noGrp="1"/>
          </p:cNvSpPr>
          <p:nvPr>
            <p:ph type="sldNum" sz="quarter" idx="12"/>
          </p:nvPr>
        </p:nvSpPr>
        <p:spPr/>
        <p:txBody>
          <a:bodyPr/>
          <a:lstStyle/>
          <a:p>
            <a:fld id="{F570AADD-B42F-47F7-ABFD-68DC17FE4F71}" type="slidenum">
              <a:rPr lang="zh-CN" altLang="en-US" smtClean="0"/>
              <a:t>28</a:t>
            </a:fld>
            <a:endParaRPr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29</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区域调度实验</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2" name="图片 1" descr="区域调度"/>
          <p:cNvPicPr>
            <a:picLocks noChangeAspect="1"/>
          </p:cNvPicPr>
          <p:nvPr/>
        </p:nvPicPr>
        <p:blipFill>
          <a:blip r:embed="rId4"/>
          <a:stretch>
            <a:fillRect/>
          </a:stretch>
        </p:blipFill>
        <p:spPr>
          <a:xfrm>
            <a:off x="5897245" y="1551305"/>
            <a:ext cx="6294755" cy="4082415"/>
          </a:xfrm>
          <a:prstGeom prst="rect">
            <a:avLst/>
          </a:prstGeom>
        </p:spPr>
      </p:pic>
      <p:pic>
        <p:nvPicPr>
          <p:cNvPr id="10" name="图片 9" descr="边缘效应"/>
          <p:cNvPicPr>
            <a:picLocks noChangeAspect="1"/>
          </p:cNvPicPr>
          <p:nvPr/>
        </p:nvPicPr>
        <p:blipFill>
          <a:blip r:embed="rId5"/>
          <a:stretch>
            <a:fillRect/>
          </a:stretch>
        </p:blipFill>
        <p:spPr>
          <a:xfrm>
            <a:off x="0" y="1456690"/>
            <a:ext cx="6160770" cy="4081780"/>
          </a:xfrm>
          <a:prstGeom prst="rect">
            <a:avLst/>
          </a:prstGeom>
        </p:spPr>
      </p:pic>
      <p:sp>
        <p:nvSpPr>
          <p:cNvPr id="3" name="文本框 2"/>
          <p:cNvSpPr txBox="1"/>
          <p:nvPr/>
        </p:nvSpPr>
        <p:spPr>
          <a:xfrm>
            <a:off x="2480945" y="5447665"/>
            <a:ext cx="1198880" cy="398780"/>
          </a:xfrm>
          <a:prstGeom prst="rect">
            <a:avLst/>
          </a:prstGeom>
          <a:noFill/>
        </p:spPr>
        <p:txBody>
          <a:bodyPr wrap="none" rtlCol="0" anchor="t">
            <a:spAutoFit/>
          </a:bodyPr>
          <a:lstStyle/>
          <a:p>
            <a:r>
              <a:rPr lang="zh-CN" altLang="en-US" sz="2000" b="1">
                <a:latin typeface="微软雅黑" panose="020B0503020204020204" charset="-122"/>
                <a:ea typeface="微软雅黑" panose="020B0503020204020204" charset="-122"/>
                <a:sym typeface="+mn-ea"/>
              </a:rPr>
              <a:t>边缘效应</a:t>
            </a:r>
          </a:p>
        </p:txBody>
      </p:sp>
      <p:sp>
        <p:nvSpPr>
          <p:cNvPr id="8" name="文本框 7"/>
          <p:cNvSpPr txBox="1"/>
          <p:nvPr/>
        </p:nvSpPr>
        <p:spPr>
          <a:xfrm>
            <a:off x="8077835" y="5447665"/>
            <a:ext cx="2214880" cy="398780"/>
          </a:xfrm>
          <a:prstGeom prst="rect">
            <a:avLst/>
          </a:prstGeom>
          <a:noFill/>
        </p:spPr>
        <p:txBody>
          <a:bodyPr wrap="none" rtlCol="0" anchor="t">
            <a:spAutoFit/>
          </a:bodyPr>
          <a:lstStyle/>
          <a:p>
            <a:r>
              <a:rPr lang="zh-CN" altLang="en-US" sz="2000" b="1">
                <a:latin typeface="微软雅黑" panose="020B0503020204020204" charset="-122"/>
                <a:ea typeface="微软雅黑" panose="020B0503020204020204" charset="-122"/>
                <a:sym typeface="+mn-ea"/>
              </a:rPr>
              <a:t>邻居区域调度方法</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4">
            <a:alphaModFix amt="10000"/>
            <a:extLst>
              <a:ext uri="{28A0092B-C50C-407E-A947-70E740481C1C}">
                <a14:useLocalDpi xmlns:a14="http://schemas.microsoft.com/office/drawing/2010/main" val="0"/>
              </a:ext>
            </a:extLst>
          </a:blip>
          <a:srcRect r="36876" b="-166"/>
          <a:stretch>
            <a:fillRect/>
          </a:stretch>
        </p:blipFill>
        <p:spPr>
          <a:xfrm>
            <a:off x="8361045" y="441960"/>
            <a:ext cx="3854450" cy="6116320"/>
          </a:xfrm>
          <a:prstGeom prst="rect">
            <a:avLst/>
          </a:prstGeom>
        </p:spPr>
      </p:pic>
      <p:cxnSp>
        <p:nvCxnSpPr>
          <p:cNvPr id="10" name="直接连接符 9"/>
          <p:cNvCxnSpPr/>
          <p:nvPr/>
        </p:nvCxnSpPr>
        <p:spPr>
          <a:xfrm>
            <a:off x="2393676" y="3855363"/>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1362625" y="2885866"/>
            <a:ext cx="1031051" cy="1107996"/>
          </a:xfrm>
          <a:prstGeom prst="rect">
            <a:avLst/>
          </a:prstGeom>
          <a:noFill/>
        </p:spPr>
        <p:txBody>
          <a:bodyPr wrap="none" rtlCol="0">
            <a:spAutoFit/>
          </a:bodyPr>
          <a:lstStyle/>
          <a:p>
            <a:r>
              <a:rPr lang="en-US" altLang="zh-CN" sz="6600">
                <a:latin typeface="+mj-ea"/>
                <a:ea typeface="+mj-ea"/>
              </a:rPr>
              <a:t>01</a:t>
            </a:r>
            <a:endParaRPr lang="zh-CN" altLang="en-US" sz="6600">
              <a:latin typeface="+mj-ea"/>
              <a:ea typeface="+mj-ea"/>
            </a:endParaRPr>
          </a:p>
        </p:txBody>
      </p:sp>
      <p:sp>
        <p:nvSpPr>
          <p:cNvPr id="14" name="文本框 13"/>
          <p:cNvSpPr txBox="1"/>
          <p:nvPr/>
        </p:nvSpPr>
        <p:spPr>
          <a:xfrm>
            <a:off x="2393676" y="3024366"/>
            <a:ext cx="2621280" cy="829945"/>
          </a:xfrm>
          <a:prstGeom prst="rect">
            <a:avLst/>
          </a:prstGeom>
          <a:noFill/>
        </p:spPr>
        <p:txBody>
          <a:bodyPr wrap="none" rtlCol="0">
            <a:spAutoFit/>
          </a:bodyPr>
          <a:lstStyle/>
          <a:p>
            <a:r>
              <a:rPr lang="zh-CN" altLang="en-US" sz="4800">
                <a:latin typeface="微软雅黑" panose="020B0503020204020204" charset="-122"/>
                <a:ea typeface="微软雅黑" panose="020B0503020204020204" charset="-122"/>
              </a:rPr>
              <a:t>研究背景</a:t>
            </a:r>
          </a:p>
        </p:txBody>
      </p:sp>
      <p:sp>
        <p:nvSpPr>
          <p:cNvPr id="2" name="日期占位符 1"/>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3" name="灯片编号占位符 2"/>
          <p:cNvSpPr>
            <a:spLocks noGrp="1"/>
          </p:cNvSpPr>
          <p:nvPr>
            <p:ph type="sldNum" sz="quarter" idx="12"/>
          </p:nvPr>
        </p:nvSpPr>
        <p:spPr/>
        <p:txBody>
          <a:bodyPr/>
          <a:lstStyle/>
          <a:p>
            <a:fld id="{F570AADD-B42F-47F7-ABFD-68DC17FE4F71}" type="slidenum">
              <a:rPr lang="zh-CN" altLang="en-US" smtClean="0"/>
              <a:t>3</a:t>
            </a:fld>
            <a:endParaRPr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30</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区域调度实验</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3" name="图片 2" descr="低谷车乘匹配"/>
          <p:cNvPicPr>
            <a:picLocks noChangeAspect="1"/>
          </p:cNvPicPr>
          <p:nvPr/>
        </p:nvPicPr>
        <p:blipFill>
          <a:blip r:embed="rId4"/>
          <a:stretch>
            <a:fillRect/>
          </a:stretch>
        </p:blipFill>
        <p:spPr>
          <a:xfrm>
            <a:off x="469900" y="1092200"/>
            <a:ext cx="4109720" cy="3084195"/>
          </a:xfrm>
          <a:prstGeom prst="rect">
            <a:avLst/>
          </a:prstGeom>
        </p:spPr>
      </p:pic>
      <p:pic>
        <p:nvPicPr>
          <p:cNvPr id="6" name="图片 5" descr="高峰车乘匹配"/>
          <p:cNvPicPr>
            <a:picLocks noChangeAspect="1"/>
          </p:cNvPicPr>
          <p:nvPr/>
        </p:nvPicPr>
        <p:blipFill>
          <a:blip r:embed="rId5"/>
          <a:stretch>
            <a:fillRect/>
          </a:stretch>
        </p:blipFill>
        <p:spPr>
          <a:xfrm>
            <a:off x="4230370" y="1070610"/>
            <a:ext cx="4170045" cy="3128010"/>
          </a:xfrm>
          <a:prstGeom prst="rect">
            <a:avLst/>
          </a:prstGeom>
        </p:spPr>
      </p:pic>
      <p:pic>
        <p:nvPicPr>
          <p:cNvPr id="8" name="图片 7" descr="平峰车乘匹配"/>
          <p:cNvPicPr>
            <a:picLocks noChangeAspect="1"/>
          </p:cNvPicPr>
          <p:nvPr/>
        </p:nvPicPr>
        <p:blipFill>
          <a:blip r:embed="rId6"/>
          <a:stretch>
            <a:fillRect/>
          </a:stretch>
        </p:blipFill>
        <p:spPr>
          <a:xfrm>
            <a:off x="8022590" y="1070610"/>
            <a:ext cx="4169410" cy="3127375"/>
          </a:xfrm>
          <a:prstGeom prst="rect">
            <a:avLst/>
          </a:prstGeom>
        </p:spPr>
      </p:pic>
      <p:sp>
        <p:nvSpPr>
          <p:cNvPr id="12" name="文本框 11"/>
          <p:cNvSpPr txBox="1"/>
          <p:nvPr/>
        </p:nvSpPr>
        <p:spPr>
          <a:xfrm>
            <a:off x="920115" y="4473575"/>
            <a:ext cx="10516235" cy="1783715"/>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b="1">
                <a:latin typeface="微软雅黑" panose="020B0503020204020204" charset="-122"/>
                <a:ea typeface="微软雅黑" panose="020B0503020204020204" charset="-122"/>
                <a:cs typeface="微软雅黑" panose="020B0503020204020204" charset="-122"/>
              </a:rPr>
              <a:t>高峰期</a:t>
            </a:r>
            <a:r>
              <a:rPr lang="zh-CN" altLang="en-US" sz="2000">
                <a:latin typeface="微软雅黑" panose="020B0503020204020204" charset="-122"/>
                <a:ea typeface="微软雅黑" panose="020B0503020204020204" charset="-122"/>
                <a:cs typeface="微软雅黑" panose="020B0503020204020204" charset="-122"/>
              </a:rPr>
              <a:t>邻居区域调度平均距离</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缩短了3.07%</a:t>
            </a:r>
            <a:endParaRPr lang="zh-CN" altLang="en-US" sz="2000" b="1">
              <a:solidFill>
                <a:schemeClr val="accent5">
                  <a:lumMod val="75000"/>
                </a:schemeClr>
              </a:solidFill>
              <a:latin typeface="微软雅黑" panose="020B0503020204020204" charset="-122"/>
              <a:ea typeface="微软雅黑" panose="020B0503020204020204" charset="-122"/>
              <a:cs typeface="微软雅黑" panose="020B0503020204020204" charset="-122"/>
            </a:endParaRPr>
          </a:p>
          <a:p>
            <a:pPr marL="342900" indent="-342900" fontAlgn="auto">
              <a:spcAft>
                <a:spcPts val="1200"/>
              </a:spcAft>
              <a:buFont typeface="Arial" panose="020B0604020202020204" pitchFamily="34" charset="0"/>
              <a:buChar char="•"/>
            </a:pPr>
            <a:r>
              <a:rPr lang="zh-CN" altLang="en-US" sz="2000" b="1">
                <a:latin typeface="微软雅黑" panose="020B0503020204020204" charset="-122"/>
                <a:ea typeface="微软雅黑" panose="020B0503020204020204" charset="-122"/>
                <a:cs typeface="微软雅黑" panose="020B0503020204020204" charset="-122"/>
              </a:rPr>
              <a:t>平峰期</a:t>
            </a:r>
            <a:r>
              <a:rPr lang="zh-CN" altLang="en-US" sz="2000">
                <a:latin typeface="微软雅黑" panose="020B0503020204020204" charset="-122"/>
                <a:ea typeface="微软雅黑" panose="020B0503020204020204" charset="-122"/>
                <a:cs typeface="微软雅黑" panose="020B0503020204020204" charset="-122"/>
              </a:rPr>
              <a:t>邻居区域调度中位数比单独区域调度</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低16.91%</a:t>
            </a:r>
          </a:p>
          <a:p>
            <a:pPr marL="342900" indent="-342900" fontAlgn="auto">
              <a:spcAft>
                <a:spcPts val="1200"/>
              </a:spcAft>
              <a:buFont typeface="Arial" panose="020B0604020202020204" pitchFamily="34" charset="0"/>
              <a:buChar char="•"/>
            </a:pPr>
            <a:r>
              <a:rPr lang="zh-CN" altLang="en-US" sz="2000" b="1">
                <a:latin typeface="微软雅黑" panose="020B0503020204020204" charset="-122"/>
                <a:ea typeface="微软雅黑" panose="020B0503020204020204" charset="-122"/>
                <a:cs typeface="微软雅黑" panose="020B0503020204020204" charset="-122"/>
              </a:rPr>
              <a:t>低谷期</a:t>
            </a:r>
            <a:r>
              <a:rPr lang="zh-CN" altLang="en-US" sz="2000">
                <a:latin typeface="微软雅黑" panose="020B0503020204020204" charset="-122"/>
                <a:ea typeface="微软雅黑" panose="020B0503020204020204" charset="-122"/>
                <a:cs typeface="微软雅黑" panose="020B0503020204020204" charset="-122"/>
              </a:rPr>
              <a:t>邻居区域调度的平均距离</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低0.43%</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实验数据表明，邻居区域调度结果比单独区域调度结果</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分布上更集中</a:t>
            </a:r>
            <a:r>
              <a:rPr lang="zh-CN" altLang="en-US" sz="2000">
                <a:latin typeface="微软雅黑" panose="020B0503020204020204" charset="-122"/>
                <a:ea typeface="微软雅黑" panose="020B0503020204020204" charset="-122"/>
                <a:cs typeface="微软雅黑" panose="020B0503020204020204" charset="-122"/>
              </a:rPr>
              <a:t>，在数值上略有优势</a:t>
            </a:r>
          </a:p>
        </p:txBody>
      </p:sp>
      <p:sp>
        <p:nvSpPr>
          <p:cNvPr id="2" name="文本框 1"/>
          <p:cNvSpPr txBox="1"/>
          <p:nvPr/>
        </p:nvSpPr>
        <p:spPr>
          <a:xfrm>
            <a:off x="2043430" y="3975735"/>
            <a:ext cx="944880" cy="398780"/>
          </a:xfrm>
          <a:prstGeom prst="rect">
            <a:avLst/>
          </a:prstGeom>
          <a:noFill/>
        </p:spPr>
        <p:txBody>
          <a:bodyPr wrap="none" rtlCol="0" anchor="t">
            <a:spAutoFit/>
          </a:bodyPr>
          <a:lstStyle/>
          <a:p>
            <a:r>
              <a:rPr lang="zh-CN" altLang="en-US" sz="2000" b="1">
                <a:latin typeface="微软雅黑" panose="020B0503020204020204" charset="-122"/>
                <a:ea typeface="微软雅黑" panose="020B0503020204020204" charset="-122"/>
                <a:cs typeface="微软雅黑" panose="020B0503020204020204" charset="-122"/>
                <a:sym typeface="+mn-ea"/>
              </a:rPr>
              <a:t>高峰期</a:t>
            </a:r>
          </a:p>
        </p:txBody>
      </p:sp>
      <p:sp>
        <p:nvSpPr>
          <p:cNvPr id="10" name="文本框 9"/>
          <p:cNvSpPr txBox="1"/>
          <p:nvPr/>
        </p:nvSpPr>
        <p:spPr>
          <a:xfrm>
            <a:off x="5843270" y="3975735"/>
            <a:ext cx="944880" cy="398780"/>
          </a:xfrm>
          <a:prstGeom prst="rect">
            <a:avLst/>
          </a:prstGeom>
          <a:noFill/>
        </p:spPr>
        <p:txBody>
          <a:bodyPr wrap="none" rtlCol="0" anchor="t">
            <a:spAutoFit/>
          </a:bodyPr>
          <a:lstStyle/>
          <a:p>
            <a:r>
              <a:rPr lang="zh-CN" altLang="en-US" sz="2000" b="1">
                <a:latin typeface="微软雅黑" panose="020B0503020204020204" charset="-122"/>
                <a:ea typeface="微软雅黑" panose="020B0503020204020204" charset="-122"/>
                <a:cs typeface="微软雅黑" panose="020B0503020204020204" charset="-122"/>
                <a:sym typeface="+mn-ea"/>
              </a:rPr>
              <a:t>平峰期</a:t>
            </a:r>
          </a:p>
        </p:txBody>
      </p:sp>
      <p:sp>
        <p:nvSpPr>
          <p:cNvPr id="13" name="文本框 12"/>
          <p:cNvSpPr txBox="1"/>
          <p:nvPr/>
        </p:nvSpPr>
        <p:spPr>
          <a:xfrm>
            <a:off x="9643110" y="3975735"/>
            <a:ext cx="944880" cy="398780"/>
          </a:xfrm>
          <a:prstGeom prst="rect">
            <a:avLst/>
          </a:prstGeom>
          <a:noFill/>
        </p:spPr>
        <p:txBody>
          <a:bodyPr wrap="none" rtlCol="0" anchor="t">
            <a:spAutoFit/>
          </a:bodyPr>
          <a:lstStyle/>
          <a:p>
            <a:r>
              <a:rPr lang="zh-CN" altLang="en-US" sz="2000" b="1">
                <a:latin typeface="微软雅黑" panose="020B0503020204020204" charset="-122"/>
                <a:ea typeface="微软雅黑" panose="020B0503020204020204" charset="-122"/>
                <a:cs typeface="微软雅黑" panose="020B0503020204020204" charset="-122"/>
                <a:sym typeface="+mn-ea"/>
              </a:rPr>
              <a:t>低谷期</a:t>
            </a:r>
          </a:p>
        </p:txBody>
      </p:sp>
      <p:sp>
        <p:nvSpPr>
          <p:cNvPr id="14" name="文本框 13"/>
          <p:cNvSpPr txBox="1"/>
          <p:nvPr/>
        </p:nvSpPr>
        <p:spPr>
          <a:xfrm>
            <a:off x="920115" y="1113790"/>
            <a:ext cx="1726565" cy="368300"/>
          </a:xfrm>
          <a:prstGeom prst="rect">
            <a:avLst/>
          </a:prstGeom>
          <a:noFill/>
        </p:spPr>
        <p:txBody>
          <a:bodyPr wrap="square" rtlCol="0">
            <a:spAutoFit/>
          </a:bodyPr>
          <a:lstStyle/>
          <a:p>
            <a:r>
              <a:rPr lang="zh-CN" altLang="en-US" b="1">
                <a:latin typeface="微软雅黑" panose="020B0503020204020204" charset="-122"/>
                <a:ea typeface="微软雅黑" panose="020B0503020204020204" charset="-122"/>
                <a:cs typeface="微软雅黑" panose="020B0503020204020204" charset="-122"/>
              </a:rPr>
              <a:t>车乘距离</a:t>
            </a:r>
            <a:r>
              <a:rPr lang="en-US" altLang="zh-CN" b="1">
                <a:latin typeface="微软雅黑" panose="020B0503020204020204" charset="-122"/>
                <a:ea typeface="微软雅黑" panose="020B0503020204020204" charset="-122"/>
                <a:cs typeface="微软雅黑" panose="020B0503020204020204" charset="-122"/>
              </a:rPr>
              <a:t>(m)</a:t>
            </a:r>
          </a:p>
        </p:txBody>
      </p:sp>
      <p:sp>
        <p:nvSpPr>
          <p:cNvPr id="18" name="文本框 17"/>
          <p:cNvSpPr txBox="1"/>
          <p:nvPr/>
        </p:nvSpPr>
        <p:spPr>
          <a:xfrm>
            <a:off x="4754245" y="1092200"/>
            <a:ext cx="1726565" cy="368300"/>
          </a:xfrm>
          <a:prstGeom prst="rect">
            <a:avLst/>
          </a:prstGeom>
          <a:noFill/>
        </p:spPr>
        <p:txBody>
          <a:bodyPr wrap="square" rtlCol="0">
            <a:spAutoFit/>
          </a:bodyPr>
          <a:lstStyle/>
          <a:p>
            <a:r>
              <a:rPr lang="zh-CN" altLang="en-US" b="1">
                <a:latin typeface="微软雅黑" panose="020B0503020204020204" charset="-122"/>
                <a:ea typeface="微软雅黑" panose="020B0503020204020204" charset="-122"/>
                <a:cs typeface="微软雅黑" panose="020B0503020204020204" charset="-122"/>
              </a:rPr>
              <a:t>车乘距离</a:t>
            </a:r>
            <a:r>
              <a:rPr lang="en-US" altLang="zh-CN" b="1">
                <a:latin typeface="微软雅黑" panose="020B0503020204020204" charset="-122"/>
                <a:ea typeface="微软雅黑" panose="020B0503020204020204" charset="-122"/>
                <a:cs typeface="微软雅黑" panose="020B0503020204020204" charset="-122"/>
              </a:rPr>
              <a:t>(m)</a:t>
            </a:r>
          </a:p>
        </p:txBody>
      </p:sp>
      <p:sp>
        <p:nvSpPr>
          <p:cNvPr id="19" name="文本框 18"/>
          <p:cNvSpPr txBox="1"/>
          <p:nvPr/>
        </p:nvSpPr>
        <p:spPr>
          <a:xfrm>
            <a:off x="8524875" y="1070610"/>
            <a:ext cx="1726565" cy="368300"/>
          </a:xfrm>
          <a:prstGeom prst="rect">
            <a:avLst/>
          </a:prstGeom>
          <a:noFill/>
        </p:spPr>
        <p:txBody>
          <a:bodyPr wrap="square" rtlCol="0">
            <a:spAutoFit/>
          </a:bodyPr>
          <a:lstStyle/>
          <a:p>
            <a:r>
              <a:rPr lang="zh-CN" altLang="en-US" b="1">
                <a:latin typeface="微软雅黑" panose="020B0503020204020204" charset="-122"/>
                <a:ea typeface="微软雅黑" panose="020B0503020204020204" charset="-122"/>
                <a:cs typeface="微软雅黑" panose="020B0503020204020204" charset="-122"/>
              </a:rPr>
              <a:t>车乘距离</a:t>
            </a:r>
            <a:r>
              <a:rPr lang="en-US" altLang="zh-CN" b="1">
                <a:latin typeface="微软雅黑" panose="020B0503020204020204" charset="-122"/>
                <a:ea typeface="微软雅黑" panose="020B0503020204020204" charset="-122"/>
                <a:cs typeface="微软雅黑" panose="020B0503020204020204" charset="-122"/>
              </a:rPr>
              <a:t>(m)</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性能对比"/>
          <p:cNvPicPr>
            <a:picLocks noChangeAspect="1"/>
          </p:cNvPicPr>
          <p:nvPr/>
        </p:nvPicPr>
        <p:blipFill>
          <a:blip r:embed="rId3"/>
          <a:stretch>
            <a:fillRect/>
          </a:stretch>
        </p:blipFill>
        <p:spPr>
          <a:xfrm>
            <a:off x="1567180" y="571500"/>
            <a:ext cx="8952230" cy="3841750"/>
          </a:xfrm>
          <a:prstGeom prst="rect">
            <a:avLst/>
          </a:prstGeom>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31</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对比实验</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3" name="文本框 2"/>
          <p:cNvSpPr txBox="1"/>
          <p:nvPr/>
        </p:nvSpPr>
        <p:spPr>
          <a:xfrm>
            <a:off x="1759585" y="4896485"/>
            <a:ext cx="3957955" cy="1168400"/>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车辆数为50左右不会超时</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车辆数达到160时，车辆无法接到订单</a:t>
            </a:r>
          </a:p>
        </p:txBody>
      </p:sp>
      <p:sp>
        <p:nvSpPr>
          <p:cNvPr id="6" name="文本框 5"/>
          <p:cNvSpPr txBox="1"/>
          <p:nvPr/>
        </p:nvSpPr>
        <p:spPr>
          <a:xfrm>
            <a:off x="2127250" y="4436110"/>
            <a:ext cx="2316480" cy="460375"/>
          </a:xfrm>
          <a:prstGeom prst="rect">
            <a:avLst/>
          </a:prstGeom>
          <a:noFill/>
        </p:spPr>
        <p:txBody>
          <a:bodyPr wrap="none" rtlCol="0" anchor="t">
            <a:spAutoFit/>
          </a:bodyPr>
          <a:lstStyle/>
          <a:p>
            <a:r>
              <a:rPr lang="zh-CN" altLang="en-US" sz="2400" b="1">
                <a:solidFill>
                  <a:srgbClr val="4789A3"/>
                </a:solidFill>
                <a:latin typeface="微软雅黑" panose="020B0503020204020204" charset="-122"/>
                <a:ea typeface="微软雅黑" panose="020B0503020204020204" charset="-122"/>
                <a:cs typeface="微软雅黑" panose="020B0503020204020204" charset="-122"/>
                <a:sym typeface="+mn-ea"/>
              </a:rPr>
              <a:t>传统区块链环境</a:t>
            </a:r>
          </a:p>
        </p:txBody>
      </p:sp>
      <p:sp>
        <p:nvSpPr>
          <p:cNvPr id="8" name="文本框 7"/>
          <p:cNvSpPr txBox="1"/>
          <p:nvPr/>
        </p:nvSpPr>
        <p:spPr>
          <a:xfrm>
            <a:off x="7167880" y="4436110"/>
            <a:ext cx="2926080" cy="460375"/>
          </a:xfrm>
          <a:prstGeom prst="rect">
            <a:avLst/>
          </a:prstGeom>
          <a:noFill/>
        </p:spPr>
        <p:txBody>
          <a:bodyPr wrap="none" rtlCol="0" anchor="t">
            <a:spAutoFit/>
          </a:bodyPr>
          <a:lstStyle/>
          <a:p>
            <a:pPr algn="l">
              <a:buClrTx/>
              <a:buSzTx/>
              <a:buFontTx/>
            </a:pPr>
            <a:r>
              <a:rPr lang="zh-CN" altLang="en-US" sz="2400" b="1">
                <a:solidFill>
                  <a:srgbClr val="D46A47"/>
                </a:solidFill>
                <a:latin typeface="微软雅黑" panose="020B0503020204020204" charset="-122"/>
                <a:ea typeface="微软雅黑" panose="020B0503020204020204" charset="-122"/>
                <a:cs typeface="微软雅黑" panose="020B0503020204020204" charset="-122"/>
                <a:sym typeface="+mn-ea"/>
              </a:rPr>
              <a:t>地理位置区块链环境</a:t>
            </a:r>
          </a:p>
        </p:txBody>
      </p:sp>
      <p:sp>
        <p:nvSpPr>
          <p:cNvPr id="10" name="文本框 9"/>
          <p:cNvSpPr txBox="1"/>
          <p:nvPr/>
        </p:nvSpPr>
        <p:spPr>
          <a:xfrm>
            <a:off x="6824345" y="4896485"/>
            <a:ext cx="4044950" cy="1168400"/>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车辆数为180辆左右不会超时</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车辆数达到800时，所有的请求均超时</a:t>
            </a:r>
            <a:endParaRPr lang="zh-CN" altLang="en-US" sz="2000"/>
          </a:p>
        </p:txBody>
      </p:sp>
      <p:sp>
        <p:nvSpPr>
          <p:cNvPr id="12" name="文本框 11"/>
          <p:cNvSpPr txBox="1"/>
          <p:nvPr/>
        </p:nvSpPr>
        <p:spPr>
          <a:xfrm>
            <a:off x="2781935" y="2650490"/>
            <a:ext cx="1482090" cy="368300"/>
          </a:xfrm>
          <a:prstGeom prst="rect">
            <a:avLst/>
          </a:prstGeom>
          <a:noFill/>
        </p:spPr>
        <p:txBody>
          <a:bodyPr wrap="square" rtlCol="0">
            <a:spAutoFit/>
          </a:bodyPr>
          <a:lstStyle/>
          <a:p>
            <a:r>
              <a:rPr lang="zh-CN" altLang="en-US">
                <a:solidFill>
                  <a:srgbClr val="5390A9"/>
                </a:solidFill>
                <a:latin typeface="微软雅黑" panose="020B0503020204020204" charset="-122"/>
                <a:ea typeface="微软雅黑" panose="020B0503020204020204" charset="-122"/>
              </a:rPr>
              <a:t>传统区块链</a:t>
            </a:r>
          </a:p>
        </p:txBody>
      </p:sp>
      <p:sp>
        <p:nvSpPr>
          <p:cNvPr id="13" name="文本框 12"/>
          <p:cNvSpPr txBox="1"/>
          <p:nvPr/>
        </p:nvSpPr>
        <p:spPr>
          <a:xfrm>
            <a:off x="3945255" y="1643380"/>
            <a:ext cx="2004695" cy="368300"/>
          </a:xfrm>
          <a:prstGeom prst="rect">
            <a:avLst/>
          </a:prstGeom>
          <a:noFill/>
        </p:spPr>
        <p:txBody>
          <a:bodyPr wrap="square" rtlCol="0">
            <a:spAutoFit/>
          </a:bodyPr>
          <a:lstStyle/>
          <a:p>
            <a:r>
              <a:rPr lang="zh-CN" altLang="en-US">
                <a:solidFill>
                  <a:srgbClr val="D57150"/>
                </a:solidFill>
                <a:latin typeface="微软雅黑" panose="020B0503020204020204" charset="-122"/>
                <a:ea typeface="微软雅黑" panose="020B0503020204020204" charset="-122"/>
              </a:rPr>
              <a:t>地理位置区块链</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loadPropotion"/>
          <p:cNvPicPr>
            <a:picLocks noChangeAspect="1"/>
          </p:cNvPicPr>
          <p:nvPr/>
        </p:nvPicPr>
        <p:blipFill>
          <a:blip r:embed="rId3"/>
          <a:stretch>
            <a:fillRect/>
          </a:stretch>
        </p:blipFill>
        <p:spPr>
          <a:xfrm>
            <a:off x="1717040" y="986155"/>
            <a:ext cx="4170045" cy="3128010"/>
          </a:xfrm>
          <a:prstGeom prst="rect">
            <a:avLst/>
          </a:prstGeom>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32</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对比实验</a:t>
            </a:r>
            <a:r>
              <a:rPr lang="en-US" altLang="zh-CN" sz="3200">
                <a:latin typeface="微软雅黑" panose="020B0503020204020204" charset="-122"/>
                <a:ea typeface="微软雅黑" panose="020B0503020204020204" charset="-122"/>
              </a:rPr>
              <a:t>-</a:t>
            </a:r>
            <a:r>
              <a:rPr lang="zh-CN" altLang="en-US" sz="3200">
                <a:latin typeface="微软雅黑" panose="020B0503020204020204" charset="-122"/>
                <a:ea typeface="微软雅黑" panose="020B0503020204020204" charset="-122"/>
              </a:rPr>
              <a:t>模拟道路</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6" name="图片 5" descr="distance"/>
          <p:cNvPicPr>
            <a:picLocks noChangeAspect="1"/>
          </p:cNvPicPr>
          <p:nvPr/>
        </p:nvPicPr>
        <p:blipFill>
          <a:blip r:embed="rId5"/>
          <a:stretch>
            <a:fillRect/>
          </a:stretch>
        </p:blipFill>
        <p:spPr>
          <a:xfrm>
            <a:off x="6244590" y="1013460"/>
            <a:ext cx="4132580" cy="3100705"/>
          </a:xfrm>
          <a:prstGeom prst="rect">
            <a:avLst/>
          </a:prstGeom>
        </p:spPr>
      </p:pic>
      <p:sp>
        <p:nvSpPr>
          <p:cNvPr id="12" name="文本框 11"/>
          <p:cNvSpPr txBox="1"/>
          <p:nvPr/>
        </p:nvSpPr>
        <p:spPr>
          <a:xfrm>
            <a:off x="6466205" y="4576445"/>
            <a:ext cx="5297805" cy="1322070"/>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距离数值分布在较小的范围内</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90%以上车辆分布在乘客距离1000米内</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平均距离减少了53.73%</a:t>
            </a:r>
          </a:p>
        </p:txBody>
      </p:sp>
      <p:sp>
        <p:nvSpPr>
          <p:cNvPr id="2" name="文本框 1"/>
          <p:cNvSpPr txBox="1"/>
          <p:nvPr/>
        </p:nvSpPr>
        <p:spPr>
          <a:xfrm>
            <a:off x="2491105" y="4059555"/>
            <a:ext cx="2621280" cy="460375"/>
          </a:xfrm>
          <a:prstGeom prst="rect">
            <a:avLst/>
          </a:prstGeom>
          <a:noFill/>
        </p:spPr>
        <p:txBody>
          <a:bodyPr wrap="none" rtlCol="0" anchor="t">
            <a:spAutoFit/>
          </a:bodyPr>
          <a:lstStyle/>
          <a:p>
            <a:r>
              <a:rPr lang="zh-CN" altLang="en-US" sz="2400" b="1">
                <a:solidFill>
                  <a:schemeClr val="tx1"/>
                </a:solidFill>
                <a:latin typeface="微软雅黑" panose="020B0503020204020204" charset="-122"/>
                <a:ea typeface="微软雅黑" panose="020B0503020204020204" charset="-122"/>
                <a:cs typeface="微软雅黑" panose="020B0503020204020204" charset="-122"/>
                <a:sym typeface="+mn-ea"/>
              </a:rPr>
              <a:t>车辆载客时间占比</a:t>
            </a:r>
          </a:p>
        </p:txBody>
      </p:sp>
      <p:sp>
        <p:nvSpPr>
          <p:cNvPr id="3" name="文本框 2"/>
          <p:cNvSpPr txBox="1"/>
          <p:nvPr/>
        </p:nvSpPr>
        <p:spPr>
          <a:xfrm>
            <a:off x="7609840" y="4059555"/>
            <a:ext cx="1402080" cy="460375"/>
          </a:xfrm>
          <a:prstGeom prst="rect">
            <a:avLst/>
          </a:prstGeom>
          <a:noFill/>
        </p:spPr>
        <p:txBody>
          <a:bodyPr wrap="none" rtlCol="0" anchor="t">
            <a:spAutoFit/>
          </a:bodyPr>
          <a:lstStyle/>
          <a:p>
            <a:r>
              <a:rPr lang="zh-CN" altLang="en-US" sz="2400" b="1">
                <a:solidFill>
                  <a:schemeClr val="tx1"/>
                </a:solidFill>
                <a:latin typeface="微软雅黑" panose="020B0503020204020204" charset="-122"/>
                <a:ea typeface="微软雅黑" panose="020B0503020204020204" charset="-122"/>
                <a:cs typeface="微软雅黑" panose="020B0503020204020204" charset="-122"/>
                <a:sym typeface="+mn-ea"/>
              </a:rPr>
              <a:t>车乘距离</a:t>
            </a:r>
          </a:p>
        </p:txBody>
      </p:sp>
      <p:sp>
        <p:nvSpPr>
          <p:cNvPr id="8" name="文本框 7"/>
          <p:cNvSpPr txBox="1"/>
          <p:nvPr/>
        </p:nvSpPr>
        <p:spPr>
          <a:xfrm>
            <a:off x="1350010" y="4576445"/>
            <a:ext cx="4739005" cy="860425"/>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车辆的载客时间占比更长的情况更多</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中位数高9.45%，平均值高12.12%</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manageTime"/>
          <p:cNvPicPr>
            <a:picLocks noChangeAspect="1"/>
          </p:cNvPicPr>
          <p:nvPr/>
        </p:nvPicPr>
        <p:blipFill>
          <a:blip r:embed="rId3"/>
          <a:stretch>
            <a:fillRect/>
          </a:stretch>
        </p:blipFill>
        <p:spPr>
          <a:xfrm>
            <a:off x="1665605" y="1024890"/>
            <a:ext cx="4089400" cy="3067685"/>
          </a:xfrm>
          <a:prstGeom prst="rect">
            <a:avLst/>
          </a:prstGeom>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33</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对比实验</a:t>
            </a:r>
            <a:r>
              <a:rPr lang="en-US" altLang="zh-CN" sz="3200">
                <a:latin typeface="微软雅黑" panose="020B0503020204020204" charset="-122"/>
                <a:ea typeface="微软雅黑" panose="020B0503020204020204" charset="-122"/>
              </a:rPr>
              <a:t>-</a:t>
            </a:r>
            <a:r>
              <a:rPr lang="zh-CN" altLang="en-US" sz="3200">
                <a:latin typeface="微软雅黑" panose="020B0503020204020204" charset="-122"/>
                <a:ea typeface="微软雅黑" panose="020B0503020204020204" charset="-122"/>
              </a:rPr>
              <a:t>模拟道路</a:t>
            </a:r>
          </a:p>
        </p:txBody>
      </p:sp>
      <p:sp>
        <p:nvSpPr>
          <p:cNvPr id="11" name="日期占位符 10"/>
          <p:cNvSpPr>
            <a:spLocks noGrp="1"/>
          </p:cNvSpPr>
          <p:nvPr>
            <p:ph type="dt" sz="half" idx="10"/>
          </p:nvPr>
        </p:nvSpPr>
        <p:spPr>
          <a:xfrm>
            <a:off x="849630" y="6356350"/>
            <a:ext cx="2743200" cy="365125"/>
          </a:xfrm>
        </p:spPr>
        <p:txBody>
          <a:bodyPr/>
          <a:lstStyle/>
          <a:p>
            <a:fld id="{BB962C8B-B14F-4D97-AF65-F5344CB8AC3E}" type="datetime1">
              <a:rPr lang="zh-CN" altLang="zh-CN"/>
              <a:t>2022/6/10</a:t>
            </a:fld>
            <a:endParaRPr lang="en-US" altLang="zh-CN"/>
          </a:p>
        </p:txBody>
      </p:sp>
      <p:pic>
        <p:nvPicPr>
          <p:cNvPr id="8" name="图片 7" descr="gasCost"/>
          <p:cNvPicPr>
            <a:picLocks noChangeAspect="1"/>
          </p:cNvPicPr>
          <p:nvPr/>
        </p:nvPicPr>
        <p:blipFill>
          <a:blip r:embed="rId5"/>
          <a:stretch>
            <a:fillRect/>
          </a:stretch>
        </p:blipFill>
        <p:spPr>
          <a:xfrm>
            <a:off x="6186805" y="1016635"/>
            <a:ext cx="4012565" cy="3010535"/>
          </a:xfrm>
          <a:prstGeom prst="rect">
            <a:avLst/>
          </a:prstGeom>
        </p:spPr>
      </p:pic>
      <p:sp>
        <p:nvSpPr>
          <p:cNvPr id="12" name="文本框 11"/>
          <p:cNvSpPr txBox="1"/>
          <p:nvPr/>
        </p:nvSpPr>
        <p:spPr>
          <a:xfrm>
            <a:off x="6310630" y="4639310"/>
            <a:ext cx="5043170" cy="706755"/>
          </a:xfrm>
          <a:prstGeom prst="rect">
            <a:avLst/>
          </a:prstGeom>
          <a:noFill/>
        </p:spPr>
        <p:txBody>
          <a:bodyPr wrap="squar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区域调度进行车乘匹配的运算消耗平均是全局调度gas消耗的20.93%</a:t>
            </a:r>
          </a:p>
        </p:txBody>
      </p:sp>
      <p:sp>
        <p:nvSpPr>
          <p:cNvPr id="2" name="文本框 1"/>
          <p:cNvSpPr txBox="1"/>
          <p:nvPr/>
        </p:nvSpPr>
        <p:spPr>
          <a:xfrm>
            <a:off x="2399665" y="4135755"/>
            <a:ext cx="2621280" cy="460375"/>
          </a:xfrm>
          <a:prstGeom prst="rect">
            <a:avLst/>
          </a:prstGeom>
          <a:noFill/>
        </p:spPr>
        <p:txBody>
          <a:bodyPr wrap="none" rtlCol="0" anchor="t">
            <a:spAutoFit/>
          </a:bodyPr>
          <a:lstStyle/>
          <a:p>
            <a:r>
              <a:rPr lang="zh-CN" altLang="en-US" sz="2400" b="1">
                <a:solidFill>
                  <a:schemeClr val="tx1"/>
                </a:solidFill>
                <a:latin typeface="微软雅黑" panose="020B0503020204020204" charset="-122"/>
                <a:ea typeface="微软雅黑" panose="020B0503020204020204" charset="-122"/>
                <a:cs typeface="微软雅黑" panose="020B0503020204020204" charset="-122"/>
                <a:sym typeface="+mn-ea"/>
              </a:rPr>
              <a:t>乘客打车响应时间</a:t>
            </a:r>
          </a:p>
        </p:txBody>
      </p:sp>
      <p:sp>
        <p:nvSpPr>
          <p:cNvPr id="6" name="文本框 5"/>
          <p:cNvSpPr txBox="1"/>
          <p:nvPr/>
        </p:nvSpPr>
        <p:spPr>
          <a:xfrm>
            <a:off x="7532370" y="4102735"/>
            <a:ext cx="1321435" cy="460375"/>
          </a:xfrm>
          <a:prstGeom prst="rect">
            <a:avLst/>
          </a:prstGeom>
          <a:noFill/>
        </p:spPr>
        <p:txBody>
          <a:bodyPr wrap="none" rtlCol="0" anchor="t">
            <a:spAutoFit/>
          </a:bodyPr>
          <a:lstStyle/>
          <a:p>
            <a:r>
              <a:rPr lang="zh-CN" altLang="en-US" sz="2400" b="1">
                <a:solidFill>
                  <a:schemeClr val="tx1"/>
                </a:solidFill>
                <a:latin typeface="微软雅黑" panose="020B0503020204020204" charset="-122"/>
                <a:ea typeface="微软雅黑" panose="020B0503020204020204" charset="-122"/>
                <a:cs typeface="微软雅黑" panose="020B0503020204020204" charset="-122"/>
                <a:sym typeface="+mn-ea"/>
              </a:rPr>
              <a:t>gas消耗</a:t>
            </a:r>
          </a:p>
        </p:txBody>
      </p:sp>
      <p:sp>
        <p:nvSpPr>
          <p:cNvPr id="10" name="文本框 9"/>
          <p:cNvSpPr txBox="1"/>
          <p:nvPr/>
        </p:nvSpPr>
        <p:spPr>
          <a:xfrm>
            <a:off x="1306830" y="4639945"/>
            <a:ext cx="4367530" cy="706755"/>
          </a:xfrm>
          <a:prstGeom prst="rect">
            <a:avLst/>
          </a:prstGeom>
          <a:noFill/>
        </p:spPr>
        <p:txBody>
          <a:bodyPr wrap="squar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区域调度在打车响应时间的指标上具有明显的优势</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real_manageTime"/>
          <p:cNvPicPr>
            <a:picLocks noChangeAspect="1"/>
          </p:cNvPicPr>
          <p:nvPr/>
        </p:nvPicPr>
        <p:blipFill>
          <a:blip r:embed="rId3"/>
          <a:stretch>
            <a:fillRect/>
          </a:stretch>
        </p:blipFill>
        <p:spPr>
          <a:xfrm>
            <a:off x="4946650" y="3694430"/>
            <a:ext cx="3677920" cy="2757805"/>
          </a:xfrm>
          <a:prstGeom prst="rect">
            <a:avLst/>
          </a:prstGeom>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a:xfrm>
            <a:off x="8579485" y="6356350"/>
            <a:ext cx="2674620" cy="356235"/>
          </a:xfrm>
        </p:spPr>
        <p:txBody>
          <a:bodyPr/>
          <a:lstStyle/>
          <a:p>
            <a:fld id="{5DD3DB80-B894-403A-B48E-6FDC1A72010E}" type="slidenum">
              <a:rPr lang="zh-CN" altLang="en-US" smtClean="0"/>
              <a:t>34</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对比实验</a:t>
            </a:r>
            <a:r>
              <a:rPr lang="en-US" altLang="zh-CN" sz="3200">
                <a:latin typeface="微软雅黑" panose="020B0503020204020204" charset="-122"/>
                <a:ea typeface="微软雅黑" panose="020B0503020204020204" charset="-122"/>
              </a:rPr>
              <a:t>-</a:t>
            </a:r>
            <a:r>
              <a:rPr lang="zh-CN" altLang="en-US" sz="3200">
                <a:latin typeface="微软雅黑" panose="020B0503020204020204" charset="-122"/>
                <a:ea typeface="微软雅黑" panose="020B0503020204020204" charset="-122"/>
              </a:rPr>
              <a:t>真实道路</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14" name="图片 13" descr="real_routeTime"/>
          <p:cNvPicPr>
            <a:picLocks noChangeAspect="1"/>
          </p:cNvPicPr>
          <p:nvPr/>
        </p:nvPicPr>
        <p:blipFill>
          <a:blip r:embed="rId5"/>
          <a:stretch>
            <a:fillRect/>
          </a:stretch>
        </p:blipFill>
        <p:spPr>
          <a:xfrm>
            <a:off x="4940300" y="1023620"/>
            <a:ext cx="3684270" cy="2762885"/>
          </a:xfrm>
          <a:prstGeom prst="rect">
            <a:avLst/>
          </a:prstGeom>
        </p:spPr>
      </p:pic>
      <p:pic>
        <p:nvPicPr>
          <p:cNvPr id="15" name="图片 14" descr="real_distance"/>
          <p:cNvPicPr>
            <a:picLocks noChangeAspect="1"/>
          </p:cNvPicPr>
          <p:nvPr/>
        </p:nvPicPr>
        <p:blipFill>
          <a:blip r:embed="rId6"/>
          <a:stretch>
            <a:fillRect/>
          </a:stretch>
        </p:blipFill>
        <p:spPr>
          <a:xfrm>
            <a:off x="8458200" y="995045"/>
            <a:ext cx="3722370" cy="2791460"/>
          </a:xfrm>
          <a:prstGeom prst="rect">
            <a:avLst/>
          </a:prstGeom>
        </p:spPr>
      </p:pic>
      <p:pic>
        <p:nvPicPr>
          <p:cNvPr id="16" name="图片 15" descr="real_gasCost"/>
          <p:cNvPicPr>
            <a:picLocks noChangeAspect="1"/>
          </p:cNvPicPr>
          <p:nvPr/>
        </p:nvPicPr>
        <p:blipFill>
          <a:blip r:embed="rId7"/>
          <a:stretch>
            <a:fillRect/>
          </a:stretch>
        </p:blipFill>
        <p:spPr>
          <a:xfrm>
            <a:off x="8458200" y="3694430"/>
            <a:ext cx="3691890" cy="2768600"/>
          </a:xfrm>
          <a:prstGeom prst="rect">
            <a:avLst/>
          </a:prstGeom>
        </p:spPr>
      </p:pic>
      <p:sp>
        <p:nvSpPr>
          <p:cNvPr id="18" name="文本框 17"/>
          <p:cNvSpPr txBox="1"/>
          <p:nvPr/>
        </p:nvSpPr>
        <p:spPr>
          <a:xfrm>
            <a:off x="-13970" y="1765935"/>
            <a:ext cx="5083810" cy="3784600"/>
          </a:xfrm>
          <a:prstGeom prst="rect">
            <a:avLst/>
          </a:prstGeom>
          <a:noFill/>
        </p:spPr>
        <p:txBody>
          <a:bodyPr wrap="square" rtlCol="0" anchor="t">
            <a:spAutoFit/>
          </a:bodyPr>
          <a:lstStyle/>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区域调度的车辆平均载客时间</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高37.2%</a:t>
            </a:r>
            <a:endParaRPr lang="zh-CN" altLang="en-US" sz="2000" b="1">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endParaRPr lang="zh-CN" altLang="en-US" sz="200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打车响应时间平均</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减少74.9%</a:t>
            </a:r>
            <a:r>
              <a:rPr lang="zh-CN" altLang="en-US" sz="2000">
                <a:latin typeface="微软雅黑" panose="020B0503020204020204" charset="-122"/>
                <a:ea typeface="微软雅黑" panose="020B0503020204020204" charset="-122"/>
                <a:cs typeface="微软雅黑" panose="020B0503020204020204" charset="-122"/>
              </a:rPr>
              <a:t>，车乘距离</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分布更集中</a:t>
            </a:r>
            <a:endParaRPr lang="zh-CN" altLang="en-US" sz="2000">
              <a:solidFill>
                <a:srgbClr val="0070C0"/>
              </a:solidFill>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endParaRPr lang="zh-CN" altLang="en-US" sz="200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车乘距离</a:t>
            </a:r>
            <a:r>
              <a:rPr lang="zh-CN" altLang="en-US" sz="2000">
                <a:latin typeface="微软雅黑" panose="020B0503020204020204" charset="-122"/>
                <a:ea typeface="微软雅黑" panose="020B0503020204020204" charset="-122"/>
                <a:cs typeface="微软雅黑" panose="020B0503020204020204" charset="-122"/>
                <a:sym typeface="+mn-ea"/>
              </a:rPr>
              <a:t>平均</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减少了77.4%</a:t>
            </a:r>
            <a:endParaRPr lang="zh-CN" altLang="en-US" sz="2000" b="1">
              <a:solidFill>
                <a:srgbClr val="0070C0"/>
              </a:solidFill>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endParaRPr lang="zh-CN" altLang="en-US" sz="200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位置都选在了路口，所以优化的效果会更明显</a:t>
            </a:r>
          </a:p>
          <a:p>
            <a:pPr marL="285750" indent="-285750">
              <a:buFont typeface="Arial" panose="020B0604020202020204" pitchFamily="34" charset="0"/>
              <a:buChar char="•"/>
            </a:pPr>
            <a:endParaRPr lang="zh-CN" altLang="en-US" sz="200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真实地图数据的实验更能说明地理位置区块链进行区域调度的</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优越性</a:t>
            </a:r>
          </a:p>
        </p:txBody>
      </p:sp>
      <p:sp>
        <p:nvSpPr>
          <p:cNvPr id="2" name="文本框 1"/>
          <p:cNvSpPr txBox="1"/>
          <p:nvPr/>
        </p:nvSpPr>
        <p:spPr>
          <a:xfrm>
            <a:off x="6002020" y="3618230"/>
            <a:ext cx="1554480" cy="368300"/>
          </a:xfrm>
          <a:prstGeom prst="rect">
            <a:avLst/>
          </a:prstGeom>
          <a:noFill/>
        </p:spPr>
        <p:txBody>
          <a:bodyPr wrap="none" rtlCol="0" anchor="t">
            <a:spAutoFit/>
          </a:bodyPr>
          <a:lstStyle/>
          <a:p>
            <a:r>
              <a:rPr lang="zh-CN" altLang="en-US" b="1">
                <a:latin typeface="微软雅黑" panose="020B0503020204020204" charset="-122"/>
                <a:ea typeface="微软雅黑" panose="020B0503020204020204" charset="-122"/>
                <a:cs typeface="微软雅黑" panose="020B0503020204020204" charset="-122"/>
                <a:sym typeface="+mn-ea"/>
              </a:rPr>
              <a:t>平均载客时间</a:t>
            </a:r>
          </a:p>
        </p:txBody>
      </p:sp>
      <p:sp>
        <p:nvSpPr>
          <p:cNvPr id="3" name="文本框 2"/>
          <p:cNvSpPr txBox="1"/>
          <p:nvPr/>
        </p:nvSpPr>
        <p:spPr>
          <a:xfrm>
            <a:off x="9770745" y="3618230"/>
            <a:ext cx="1097280" cy="368300"/>
          </a:xfrm>
          <a:prstGeom prst="rect">
            <a:avLst/>
          </a:prstGeom>
          <a:noFill/>
        </p:spPr>
        <p:txBody>
          <a:bodyPr wrap="none" rtlCol="0" anchor="t">
            <a:spAutoFit/>
          </a:bodyPr>
          <a:lstStyle/>
          <a:p>
            <a:r>
              <a:rPr lang="zh-CN" altLang="en-US" b="1">
                <a:latin typeface="微软雅黑" panose="020B0503020204020204" charset="-122"/>
                <a:ea typeface="微软雅黑" panose="020B0503020204020204" charset="-122"/>
                <a:cs typeface="微软雅黑" panose="020B0503020204020204" charset="-122"/>
                <a:sym typeface="+mn-ea"/>
              </a:rPr>
              <a:t>车乘距离</a:t>
            </a:r>
          </a:p>
        </p:txBody>
      </p:sp>
      <p:sp>
        <p:nvSpPr>
          <p:cNvPr id="6" name="文本框 5"/>
          <p:cNvSpPr txBox="1"/>
          <p:nvPr/>
        </p:nvSpPr>
        <p:spPr>
          <a:xfrm>
            <a:off x="6236970" y="6269355"/>
            <a:ext cx="1097280" cy="368300"/>
          </a:xfrm>
          <a:prstGeom prst="rect">
            <a:avLst/>
          </a:prstGeom>
          <a:noFill/>
        </p:spPr>
        <p:txBody>
          <a:bodyPr wrap="none" rtlCol="0" anchor="t">
            <a:spAutoFit/>
          </a:bodyPr>
          <a:lstStyle/>
          <a:p>
            <a:r>
              <a:rPr lang="zh-CN" altLang="en-US" b="1">
                <a:latin typeface="微软雅黑" panose="020B0503020204020204" charset="-122"/>
                <a:ea typeface="微软雅黑" panose="020B0503020204020204" charset="-122"/>
                <a:cs typeface="微软雅黑" panose="020B0503020204020204" charset="-122"/>
                <a:sym typeface="+mn-ea"/>
              </a:rPr>
              <a:t>响应时间</a:t>
            </a:r>
          </a:p>
        </p:txBody>
      </p:sp>
      <p:sp>
        <p:nvSpPr>
          <p:cNvPr id="8" name="文本框 7"/>
          <p:cNvSpPr txBox="1"/>
          <p:nvPr/>
        </p:nvSpPr>
        <p:spPr>
          <a:xfrm>
            <a:off x="9810115" y="6269355"/>
            <a:ext cx="1036955" cy="368300"/>
          </a:xfrm>
          <a:prstGeom prst="rect">
            <a:avLst/>
          </a:prstGeom>
          <a:noFill/>
        </p:spPr>
        <p:txBody>
          <a:bodyPr wrap="none" rtlCol="0" anchor="t">
            <a:spAutoFit/>
          </a:bodyPr>
          <a:lstStyle/>
          <a:p>
            <a:r>
              <a:rPr lang="en-US" altLang="zh-CN" b="1">
                <a:latin typeface="微软雅黑" panose="020B0503020204020204" charset="-122"/>
                <a:ea typeface="微软雅黑" panose="020B0503020204020204" charset="-122"/>
                <a:cs typeface="微软雅黑" panose="020B0503020204020204" charset="-122"/>
                <a:sym typeface="+mn-ea"/>
              </a:rPr>
              <a:t>gas</a:t>
            </a:r>
            <a:r>
              <a:rPr lang="zh-CN" altLang="en-US" b="1">
                <a:latin typeface="微软雅黑" panose="020B0503020204020204" charset="-122"/>
                <a:ea typeface="微软雅黑" panose="020B0503020204020204" charset="-122"/>
                <a:cs typeface="微软雅黑" panose="020B0503020204020204" charset="-122"/>
                <a:sym typeface="+mn-ea"/>
              </a:rPr>
              <a:t>消耗</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35</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性能实验</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2" name="图片 1" descr="地理位置区块链性能实验"/>
          <p:cNvPicPr>
            <a:picLocks noChangeAspect="1"/>
          </p:cNvPicPr>
          <p:nvPr/>
        </p:nvPicPr>
        <p:blipFill>
          <a:blip r:embed="rId4"/>
          <a:stretch>
            <a:fillRect/>
          </a:stretch>
        </p:blipFill>
        <p:spPr>
          <a:xfrm>
            <a:off x="1878330" y="1022350"/>
            <a:ext cx="7928610" cy="3764280"/>
          </a:xfrm>
          <a:prstGeom prst="rect">
            <a:avLst/>
          </a:prstGeom>
        </p:spPr>
      </p:pic>
      <p:sp>
        <p:nvSpPr>
          <p:cNvPr id="3" name="文本框 2"/>
          <p:cNvSpPr txBox="1"/>
          <p:nvPr/>
        </p:nvSpPr>
        <p:spPr>
          <a:xfrm>
            <a:off x="1567180" y="5246370"/>
            <a:ext cx="9154795" cy="706755"/>
          </a:xfrm>
          <a:prstGeom prst="rect">
            <a:avLst/>
          </a:prstGeom>
          <a:noFill/>
        </p:spPr>
        <p:txBody>
          <a:bodyPr wrap="square" rtlCol="0" anchor="t">
            <a:spAutoFit/>
          </a:bodyPr>
          <a:lstStyle/>
          <a:p>
            <a:pPr marL="342900" indent="-342900">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在本实验环境下，一个地理位置区块链服务节点可以服务</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约200名乘客</a:t>
            </a:r>
            <a:r>
              <a:rPr lang="zh-CN" altLang="en-US" sz="2000">
                <a:latin typeface="微软雅黑" panose="020B0503020204020204" charset="-122"/>
                <a:ea typeface="微软雅黑" panose="020B0503020204020204" charset="-122"/>
                <a:cs typeface="微软雅黑" panose="020B0503020204020204" charset="-122"/>
              </a:rPr>
              <a:t>的并发乘车请求，在此规模下</a:t>
            </a:r>
            <a:r>
              <a:rPr lang="zh-CN" altLang="en-US" sz="2000" b="1">
                <a:solidFill>
                  <a:srgbClr val="1F77B4"/>
                </a:solidFill>
                <a:latin typeface="微软雅黑" panose="020B0503020204020204" charset="-122"/>
                <a:ea typeface="微软雅黑" panose="020B0503020204020204" charset="-122"/>
                <a:cs typeface="微软雅黑" panose="020B0503020204020204" charset="-122"/>
                <a:sym typeface="+mn-ea"/>
              </a:rPr>
              <a:t>响应</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不会发生超时</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2hTime"/>
          <p:cNvPicPr>
            <a:picLocks noChangeAspect="1"/>
          </p:cNvPicPr>
          <p:nvPr/>
        </p:nvPicPr>
        <p:blipFill>
          <a:blip r:embed="rId3"/>
          <a:stretch>
            <a:fillRect/>
          </a:stretch>
        </p:blipFill>
        <p:spPr>
          <a:xfrm>
            <a:off x="5466080" y="3599180"/>
            <a:ext cx="6363970" cy="2825750"/>
          </a:xfrm>
          <a:prstGeom prst="rect">
            <a:avLst/>
          </a:prstGeom>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36</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系统模拟道路运行实验</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2" name="图片 1" descr="2hDistance"/>
          <p:cNvPicPr>
            <a:picLocks noChangeAspect="1"/>
          </p:cNvPicPr>
          <p:nvPr/>
        </p:nvPicPr>
        <p:blipFill>
          <a:blip r:embed="rId5"/>
          <a:stretch>
            <a:fillRect/>
          </a:stretch>
        </p:blipFill>
        <p:spPr>
          <a:xfrm>
            <a:off x="5471795" y="1044575"/>
            <a:ext cx="6358255" cy="2826385"/>
          </a:xfrm>
          <a:prstGeom prst="rect">
            <a:avLst/>
          </a:prstGeom>
        </p:spPr>
      </p:pic>
      <p:sp>
        <p:nvSpPr>
          <p:cNvPr id="6" name="文本框 5"/>
          <p:cNvSpPr txBox="1"/>
          <p:nvPr/>
        </p:nvSpPr>
        <p:spPr>
          <a:xfrm>
            <a:off x="1306830" y="4756150"/>
            <a:ext cx="4164965" cy="860425"/>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绝大部分在4s以内</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最大响应时间不超过12s</a:t>
            </a:r>
          </a:p>
        </p:txBody>
      </p:sp>
      <p:sp>
        <p:nvSpPr>
          <p:cNvPr id="8" name="文本框 7"/>
          <p:cNvSpPr txBox="1"/>
          <p:nvPr/>
        </p:nvSpPr>
        <p:spPr>
          <a:xfrm>
            <a:off x="1567180" y="1680845"/>
            <a:ext cx="1402080" cy="460375"/>
          </a:xfrm>
          <a:prstGeom prst="rect">
            <a:avLst/>
          </a:prstGeom>
          <a:noFill/>
        </p:spPr>
        <p:txBody>
          <a:bodyPr wrap="none" rtlCol="0" anchor="t">
            <a:spAutoFit/>
          </a:bodyPr>
          <a:lstStyle/>
          <a:p>
            <a:r>
              <a:rPr lang="zh-CN" altLang="en-US" sz="2400" b="1">
                <a:solidFill>
                  <a:srgbClr val="1F77B4"/>
                </a:solidFill>
                <a:latin typeface="微软雅黑" panose="020B0503020204020204" charset="-122"/>
                <a:ea typeface="微软雅黑" panose="020B0503020204020204" charset="-122"/>
                <a:cs typeface="微软雅黑" panose="020B0503020204020204" charset="-122"/>
                <a:sym typeface="+mn-ea"/>
              </a:rPr>
              <a:t>车乘距离</a:t>
            </a:r>
          </a:p>
        </p:txBody>
      </p:sp>
      <p:sp>
        <p:nvSpPr>
          <p:cNvPr id="10" name="文本框 9"/>
          <p:cNvSpPr txBox="1"/>
          <p:nvPr/>
        </p:nvSpPr>
        <p:spPr>
          <a:xfrm>
            <a:off x="1569720" y="4177665"/>
            <a:ext cx="2011680" cy="460375"/>
          </a:xfrm>
          <a:prstGeom prst="rect">
            <a:avLst/>
          </a:prstGeom>
          <a:noFill/>
        </p:spPr>
        <p:txBody>
          <a:bodyPr wrap="none" rtlCol="0" anchor="t">
            <a:spAutoFit/>
          </a:bodyPr>
          <a:lstStyle/>
          <a:p>
            <a:pPr algn="l"/>
            <a:r>
              <a:rPr lang="zh-CN" altLang="en-US" sz="2400" b="1">
                <a:solidFill>
                  <a:srgbClr val="1F77B4"/>
                </a:solidFill>
                <a:latin typeface="微软雅黑" panose="020B0503020204020204" charset="-122"/>
                <a:ea typeface="微软雅黑" panose="020B0503020204020204" charset="-122"/>
                <a:cs typeface="微软雅黑" panose="020B0503020204020204" charset="-122"/>
                <a:sym typeface="+mn-ea"/>
              </a:rPr>
              <a:t>呼车响应时间</a:t>
            </a:r>
          </a:p>
        </p:txBody>
      </p:sp>
      <p:sp>
        <p:nvSpPr>
          <p:cNvPr id="12" name="文本框 11"/>
          <p:cNvSpPr txBox="1"/>
          <p:nvPr/>
        </p:nvSpPr>
        <p:spPr>
          <a:xfrm>
            <a:off x="1306830" y="2281555"/>
            <a:ext cx="4486275" cy="1168400"/>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最大为1750m左右</a:t>
            </a:r>
            <a:endParaRPr lang="zh-CN" altLang="en-US" sz="2000">
              <a:latin typeface="微软雅黑" panose="020B0503020204020204" charset="-122"/>
              <a:ea typeface="微软雅黑" panose="020B0503020204020204" charset="-122"/>
              <a:cs typeface="微软雅黑" panose="020B0503020204020204" charset="-122"/>
            </a:endParaRP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sym typeface="+mn-ea"/>
              </a:rPr>
              <a:t>80%以上的车辆与乘客的距离在200m至1200m的范围内</a:t>
            </a:r>
            <a:endParaRPr lang="zh-CN" altLang="en-US" sz="2000"/>
          </a:p>
        </p:txBody>
      </p:sp>
      <p:sp>
        <p:nvSpPr>
          <p:cNvPr id="13" name="文本框 12"/>
          <p:cNvSpPr txBox="1"/>
          <p:nvPr/>
        </p:nvSpPr>
        <p:spPr>
          <a:xfrm>
            <a:off x="6285230" y="1414145"/>
            <a:ext cx="1097280" cy="368300"/>
          </a:xfrm>
          <a:prstGeom prst="rect">
            <a:avLst/>
          </a:prstGeom>
          <a:noFill/>
        </p:spPr>
        <p:txBody>
          <a:bodyPr wrap="none" rtlCol="0" anchor="t">
            <a:spAutoFit/>
          </a:bodyPr>
          <a:lstStyle/>
          <a:p>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车乘距离</a:t>
            </a:r>
          </a:p>
        </p:txBody>
      </p:sp>
      <p:sp>
        <p:nvSpPr>
          <p:cNvPr id="14" name="文本框 13"/>
          <p:cNvSpPr txBox="1"/>
          <p:nvPr/>
        </p:nvSpPr>
        <p:spPr>
          <a:xfrm>
            <a:off x="6285230" y="3973830"/>
            <a:ext cx="1554480" cy="368300"/>
          </a:xfrm>
          <a:prstGeom prst="rect">
            <a:avLst/>
          </a:prstGeom>
          <a:noFill/>
        </p:spPr>
        <p:txBody>
          <a:bodyPr wrap="none" rtlCol="0" anchor="t">
            <a:spAutoFit/>
          </a:bodyPr>
          <a:lstStyle/>
          <a:p>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呼车响应时间</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real_2hTime"/>
          <p:cNvPicPr>
            <a:picLocks noChangeAspect="1"/>
          </p:cNvPicPr>
          <p:nvPr/>
        </p:nvPicPr>
        <p:blipFill>
          <a:blip r:embed="rId3"/>
          <a:stretch>
            <a:fillRect/>
          </a:stretch>
        </p:blipFill>
        <p:spPr>
          <a:xfrm>
            <a:off x="5464175" y="3577590"/>
            <a:ext cx="6362065" cy="2881630"/>
          </a:xfrm>
          <a:prstGeom prst="rect">
            <a:avLst/>
          </a:prstGeom>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37</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系统真实道路运行实验</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2" name="图片 1" descr="real_2hDistance"/>
          <p:cNvPicPr>
            <a:picLocks noChangeAspect="1"/>
          </p:cNvPicPr>
          <p:nvPr/>
        </p:nvPicPr>
        <p:blipFill>
          <a:blip r:embed="rId5"/>
          <a:stretch>
            <a:fillRect/>
          </a:stretch>
        </p:blipFill>
        <p:spPr>
          <a:xfrm>
            <a:off x="5471160" y="1025525"/>
            <a:ext cx="6355080" cy="2821940"/>
          </a:xfrm>
          <a:prstGeom prst="rect">
            <a:avLst/>
          </a:prstGeom>
        </p:spPr>
      </p:pic>
      <p:sp>
        <p:nvSpPr>
          <p:cNvPr id="6" name="文本框 5"/>
          <p:cNvSpPr txBox="1"/>
          <p:nvPr/>
        </p:nvSpPr>
        <p:spPr>
          <a:xfrm>
            <a:off x="648970" y="2595245"/>
            <a:ext cx="5160010" cy="2630170"/>
          </a:xfrm>
          <a:prstGeom prst="rect">
            <a:avLst/>
          </a:prstGeom>
          <a:noFill/>
        </p:spPr>
        <p:txBody>
          <a:bodyPr wrap="square" rtlCol="0" anchor="t">
            <a:spAutoFit/>
          </a:bodyPr>
          <a:lstStyle/>
          <a:p>
            <a:pPr marL="342900" indent="-342900" fontAlgn="auto">
              <a:spcAft>
                <a:spcPts val="18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车乘距离最远在2000m左右</a:t>
            </a:r>
          </a:p>
          <a:p>
            <a:pPr marL="342900" indent="-342900" fontAlgn="auto">
              <a:spcAft>
                <a:spcPts val="18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80%以上的车辆与乘客的距离在1500m的范围内</a:t>
            </a:r>
          </a:p>
          <a:p>
            <a:pPr marL="342900" indent="-342900" fontAlgn="auto">
              <a:spcAft>
                <a:spcPts val="18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乘客呼叫出租车的响应时间</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不超过5s</a:t>
            </a:r>
            <a:endParaRPr lang="zh-CN" altLang="en-US" sz="2000">
              <a:solidFill>
                <a:srgbClr val="1F77B4"/>
              </a:solidFill>
              <a:latin typeface="微软雅黑" panose="020B0503020204020204" charset="-122"/>
              <a:ea typeface="微软雅黑" panose="020B0503020204020204" charset="-122"/>
              <a:cs typeface="微软雅黑" panose="020B0503020204020204" charset="-122"/>
            </a:endParaRPr>
          </a:p>
          <a:p>
            <a:pPr marL="342900" indent="-342900" fontAlgn="auto">
              <a:spcAft>
                <a:spcPts val="1800"/>
              </a:spcAft>
              <a:buFont typeface="Arial" panose="020B0604020202020204" pitchFamily="34" charset="0"/>
              <a:buChar char="•"/>
            </a:pPr>
            <a:r>
              <a:rPr lang="zh-CN" altLang="en-US" sz="2000">
                <a:latin typeface="微软雅黑" panose="020B0503020204020204" charset="-122"/>
                <a:ea typeface="微软雅黑" panose="020B0503020204020204" charset="-122"/>
                <a:cs typeface="微软雅黑" panose="020B0503020204020204" charset="-122"/>
              </a:rPr>
              <a:t>呼车响应时间、车辆相距乘客的距离、车辆的载客时间占比均处在</a:t>
            </a:r>
            <a:r>
              <a:rPr lang="zh-CN" altLang="en-US" sz="2000" b="1">
                <a:solidFill>
                  <a:srgbClr val="1F77B4"/>
                </a:solidFill>
                <a:latin typeface="微软雅黑" panose="020B0503020204020204" charset="-122"/>
                <a:ea typeface="微软雅黑" panose="020B0503020204020204" charset="-122"/>
                <a:cs typeface="微软雅黑" panose="020B0503020204020204" charset="-122"/>
              </a:rPr>
              <a:t>合理的范围</a:t>
            </a:r>
            <a:r>
              <a:rPr lang="zh-CN" altLang="en-US" sz="2000">
                <a:latin typeface="微软雅黑" panose="020B0503020204020204" charset="-122"/>
                <a:ea typeface="微软雅黑" panose="020B0503020204020204" charset="-122"/>
                <a:cs typeface="微软雅黑" panose="020B0503020204020204" charset="-122"/>
              </a:rPr>
              <a:t>内</a:t>
            </a:r>
          </a:p>
        </p:txBody>
      </p:sp>
      <p:sp>
        <p:nvSpPr>
          <p:cNvPr id="13" name="文本框 12"/>
          <p:cNvSpPr txBox="1"/>
          <p:nvPr/>
        </p:nvSpPr>
        <p:spPr>
          <a:xfrm>
            <a:off x="6285230" y="1396365"/>
            <a:ext cx="1097280" cy="368300"/>
          </a:xfrm>
          <a:prstGeom prst="rect">
            <a:avLst/>
          </a:prstGeom>
          <a:noFill/>
        </p:spPr>
        <p:txBody>
          <a:bodyPr wrap="none" rtlCol="0" anchor="t">
            <a:spAutoFit/>
          </a:bodyPr>
          <a:lstStyle/>
          <a:p>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车乘距离</a:t>
            </a:r>
          </a:p>
        </p:txBody>
      </p:sp>
      <p:sp>
        <p:nvSpPr>
          <p:cNvPr id="14" name="文本框 13"/>
          <p:cNvSpPr txBox="1"/>
          <p:nvPr/>
        </p:nvSpPr>
        <p:spPr>
          <a:xfrm>
            <a:off x="6285230" y="3946525"/>
            <a:ext cx="1554480" cy="368300"/>
          </a:xfrm>
          <a:prstGeom prst="rect">
            <a:avLst/>
          </a:prstGeom>
          <a:noFill/>
        </p:spPr>
        <p:txBody>
          <a:bodyPr wrap="none" rtlCol="0" anchor="t">
            <a:spAutoFit/>
          </a:bodyPr>
          <a:lstStyle/>
          <a:p>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呼车响应时间</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4">
            <a:alphaModFix amt="10000"/>
            <a:extLst>
              <a:ext uri="{28A0092B-C50C-407E-A947-70E740481C1C}">
                <a14:useLocalDpi xmlns:a14="http://schemas.microsoft.com/office/drawing/2010/main" val="0"/>
              </a:ext>
            </a:extLst>
          </a:blip>
          <a:srcRect r="36876" b="-166"/>
          <a:stretch>
            <a:fillRect/>
          </a:stretch>
        </p:blipFill>
        <p:spPr>
          <a:xfrm>
            <a:off x="8361045" y="441960"/>
            <a:ext cx="3854450" cy="6116320"/>
          </a:xfrm>
          <a:prstGeom prst="rect">
            <a:avLst/>
          </a:prstGeom>
        </p:spPr>
      </p:pic>
      <p:cxnSp>
        <p:nvCxnSpPr>
          <p:cNvPr id="10" name="直接连接符 9"/>
          <p:cNvCxnSpPr/>
          <p:nvPr/>
        </p:nvCxnSpPr>
        <p:spPr>
          <a:xfrm>
            <a:off x="2393676" y="3855363"/>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1362625" y="2885866"/>
            <a:ext cx="1021080" cy="1106805"/>
          </a:xfrm>
          <a:prstGeom prst="rect">
            <a:avLst/>
          </a:prstGeom>
          <a:noFill/>
        </p:spPr>
        <p:txBody>
          <a:bodyPr wrap="none" rtlCol="0">
            <a:spAutoFit/>
          </a:bodyPr>
          <a:lstStyle/>
          <a:p>
            <a:r>
              <a:rPr lang="en-US" altLang="zh-CN" sz="6600">
                <a:latin typeface="+mj-ea"/>
                <a:ea typeface="+mj-ea"/>
              </a:rPr>
              <a:t>05</a:t>
            </a:r>
            <a:endParaRPr lang="zh-CN" altLang="en-US" sz="6600">
              <a:latin typeface="+mj-ea"/>
              <a:ea typeface="+mj-ea"/>
            </a:endParaRPr>
          </a:p>
        </p:txBody>
      </p:sp>
      <p:sp>
        <p:nvSpPr>
          <p:cNvPr id="14" name="文本框 13"/>
          <p:cNvSpPr txBox="1"/>
          <p:nvPr/>
        </p:nvSpPr>
        <p:spPr>
          <a:xfrm>
            <a:off x="2393676" y="3024366"/>
            <a:ext cx="1402080" cy="829945"/>
          </a:xfrm>
          <a:prstGeom prst="rect">
            <a:avLst/>
          </a:prstGeom>
          <a:noFill/>
        </p:spPr>
        <p:txBody>
          <a:bodyPr wrap="none" rtlCol="0">
            <a:spAutoFit/>
          </a:bodyPr>
          <a:lstStyle/>
          <a:p>
            <a:r>
              <a:rPr lang="zh-CN" altLang="en-US" sz="4800">
                <a:latin typeface="微软雅黑" panose="020B0503020204020204" charset="-122"/>
                <a:ea typeface="微软雅黑" panose="020B0503020204020204" charset="-122"/>
              </a:rPr>
              <a:t>总结</a:t>
            </a:r>
          </a:p>
        </p:txBody>
      </p:sp>
      <p:sp>
        <p:nvSpPr>
          <p:cNvPr id="2" name="日期占位符 1"/>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3" name="灯片编号占位符 2"/>
          <p:cNvSpPr>
            <a:spLocks noGrp="1"/>
          </p:cNvSpPr>
          <p:nvPr>
            <p:ph type="sldNum" sz="quarter" idx="12"/>
          </p:nvPr>
        </p:nvSpPr>
        <p:spPr/>
        <p:txBody>
          <a:bodyPr/>
          <a:lstStyle/>
          <a:p>
            <a:fld id="{F570AADD-B42F-47F7-ABFD-68DC17FE4F71}" type="slidenum">
              <a:rPr lang="zh-CN" altLang="en-US" smtClean="0"/>
              <a:t>38</a:t>
            </a:fld>
            <a:endParaRPr lang="zh-CN"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39</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总结</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2" name="文本框 1"/>
          <p:cNvSpPr txBox="1"/>
          <p:nvPr/>
        </p:nvSpPr>
        <p:spPr>
          <a:xfrm>
            <a:off x="950595" y="1539240"/>
            <a:ext cx="10760710" cy="4584700"/>
          </a:xfrm>
          <a:prstGeom prst="rect">
            <a:avLst/>
          </a:prstGeom>
          <a:noFill/>
        </p:spPr>
        <p:txBody>
          <a:bodyPr wrap="square" rtlCol="0" anchor="t">
            <a:spAutoFit/>
          </a:bodyPr>
          <a:lstStyle/>
          <a:p>
            <a:pPr fontAlgn="auto">
              <a:spcAft>
                <a:spcPts val="600"/>
              </a:spcAft>
            </a:pPr>
            <a:r>
              <a:rPr lang="zh-CN" altLang="en-US" sz="2000" b="1">
                <a:solidFill>
                  <a:srgbClr val="166936"/>
                </a:solidFill>
                <a:latin typeface="微软雅黑" panose="020B0503020204020204" charset="-122"/>
                <a:ea typeface="微软雅黑" panose="020B0503020204020204" charset="-122"/>
                <a:cs typeface="微软雅黑" panose="020B0503020204020204" charset="-122"/>
              </a:rPr>
              <a:t>1. </a:t>
            </a:r>
            <a:r>
              <a:rPr lang="zh-CN" altLang="en-US" sz="2400" b="1">
                <a:solidFill>
                  <a:srgbClr val="166936"/>
                </a:solidFill>
                <a:latin typeface="微软雅黑" panose="020B0503020204020204" charset="-122"/>
                <a:ea typeface="微软雅黑" panose="020B0503020204020204" charset="-122"/>
                <a:cs typeface="微软雅黑" panose="020B0503020204020204" charset="-122"/>
              </a:rPr>
              <a:t>完善了Leaflet地图工具对GeoHash地图数据的投影逻辑</a:t>
            </a:r>
          </a:p>
          <a:p>
            <a:pPr fontAlgn="auto">
              <a:spcAft>
                <a:spcPts val="600"/>
              </a:spcAft>
            </a:pPr>
            <a:r>
              <a:rPr lang="en-US" altLang="zh-CN" sz="2000">
                <a:latin typeface="微软雅黑" panose="020B0503020204020204" charset="-122"/>
                <a:ea typeface="微软雅黑" panose="020B0503020204020204" charset="-122"/>
                <a:cs typeface="微软雅黑" panose="020B0503020204020204" charset="-122"/>
              </a:rPr>
              <a:t>    </a:t>
            </a:r>
            <a:r>
              <a:rPr lang="zh-CN" altLang="en-US" sz="2000">
                <a:latin typeface="微软雅黑" panose="020B0503020204020204" charset="-122"/>
                <a:ea typeface="微软雅黑" panose="020B0503020204020204" charset="-122"/>
                <a:cs typeface="微软雅黑" panose="020B0503020204020204" charset="-122"/>
              </a:rPr>
              <a:t>更有利于GeoHash矢量地图的研究和实际应用</a:t>
            </a:r>
          </a:p>
          <a:p>
            <a:pPr fontAlgn="auto">
              <a:spcAft>
                <a:spcPts val="600"/>
              </a:spcAft>
            </a:pPr>
            <a:endParaRPr lang="zh-CN" altLang="en-US">
              <a:latin typeface="微软雅黑" panose="020B0503020204020204" charset="-122"/>
              <a:ea typeface="微软雅黑" panose="020B0503020204020204" charset="-122"/>
              <a:cs typeface="微软雅黑" panose="020B0503020204020204" charset="-122"/>
            </a:endParaRPr>
          </a:p>
          <a:p>
            <a:pPr fontAlgn="auto">
              <a:spcAft>
                <a:spcPts val="600"/>
              </a:spcAft>
            </a:pPr>
            <a:r>
              <a:rPr lang="zh-CN" altLang="en-US" sz="2000" b="1">
                <a:solidFill>
                  <a:srgbClr val="166936"/>
                </a:solidFill>
                <a:latin typeface="微软雅黑" panose="020B0503020204020204" charset="-122"/>
                <a:ea typeface="微软雅黑" panose="020B0503020204020204" charset="-122"/>
                <a:cs typeface="微软雅黑" panose="020B0503020204020204" charset="-122"/>
              </a:rPr>
              <a:t>2. </a:t>
            </a:r>
            <a:r>
              <a:rPr lang="zh-CN" altLang="en-US" sz="2400" b="1">
                <a:solidFill>
                  <a:srgbClr val="166936"/>
                </a:solidFill>
                <a:latin typeface="微软雅黑" panose="020B0503020204020204" charset="-122"/>
                <a:ea typeface="微软雅黑" panose="020B0503020204020204" charset="-122"/>
                <a:cs typeface="微软雅黑" panose="020B0503020204020204" charset="-122"/>
              </a:rPr>
              <a:t>优化了基于GeoHash的距离计算方法</a:t>
            </a:r>
          </a:p>
          <a:p>
            <a:pPr fontAlgn="auto">
              <a:spcAft>
                <a:spcPts val="600"/>
              </a:spcAft>
            </a:pPr>
            <a:r>
              <a:rPr lang="en-US" altLang="zh-CN" sz="2000">
                <a:latin typeface="微软雅黑" panose="020B0503020204020204" charset="-122"/>
                <a:ea typeface="微软雅黑" panose="020B0503020204020204" charset="-122"/>
                <a:cs typeface="微软雅黑" panose="020B0503020204020204" charset="-122"/>
              </a:rPr>
              <a:t>    </a:t>
            </a:r>
            <a:r>
              <a:rPr lang="zh-CN" altLang="en-US" sz="2000">
                <a:latin typeface="微软雅黑" panose="020B0503020204020204" charset="-122"/>
                <a:ea typeface="微软雅黑" panose="020B0503020204020204" charset="-122"/>
                <a:cs typeface="微软雅黑" panose="020B0503020204020204" charset="-122"/>
              </a:rPr>
              <a:t>降低了区块链平台的计算压力，更有利于在区块链平台上进一步实现出租车调度系统</a:t>
            </a:r>
          </a:p>
          <a:p>
            <a:pPr fontAlgn="auto">
              <a:spcAft>
                <a:spcPts val="600"/>
              </a:spcAft>
            </a:pPr>
            <a:endParaRPr lang="zh-CN" altLang="en-US" sz="2000" b="1">
              <a:latin typeface="微软雅黑" panose="020B0503020204020204" charset="-122"/>
              <a:ea typeface="微软雅黑" panose="020B0503020204020204" charset="-122"/>
              <a:cs typeface="微软雅黑" panose="020B0503020204020204" charset="-122"/>
            </a:endParaRPr>
          </a:p>
          <a:p>
            <a:pPr fontAlgn="auto">
              <a:spcAft>
                <a:spcPts val="600"/>
              </a:spcAft>
            </a:pPr>
            <a:r>
              <a:rPr lang="zh-CN" altLang="en-US" sz="2000" b="1">
                <a:solidFill>
                  <a:srgbClr val="166936"/>
                </a:solidFill>
                <a:latin typeface="微软雅黑" panose="020B0503020204020204" charset="-122"/>
                <a:ea typeface="微软雅黑" panose="020B0503020204020204" charset="-122"/>
                <a:cs typeface="微软雅黑" panose="020B0503020204020204" charset="-122"/>
              </a:rPr>
              <a:t>3. </a:t>
            </a:r>
            <a:r>
              <a:rPr lang="zh-CN" altLang="en-US" sz="2400" b="1">
                <a:solidFill>
                  <a:srgbClr val="166936"/>
                </a:solidFill>
                <a:latin typeface="微软雅黑" panose="020B0503020204020204" charset="-122"/>
                <a:ea typeface="微软雅黑" panose="020B0503020204020204" charset="-122"/>
                <a:cs typeface="微软雅黑" panose="020B0503020204020204" charset="-122"/>
              </a:rPr>
              <a:t>实现了基于GeoHash矢量地图的路径规划算法</a:t>
            </a:r>
          </a:p>
          <a:p>
            <a:pPr fontAlgn="auto">
              <a:spcAft>
                <a:spcPts val="600"/>
              </a:spcAft>
            </a:pPr>
            <a:r>
              <a:rPr lang="zh-CN" altLang="en-US" sz="2400" b="1">
                <a:latin typeface="微软雅黑" panose="020B0503020204020204" charset="-122"/>
                <a:ea typeface="微软雅黑" panose="020B0503020204020204" charset="-122"/>
                <a:cs typeface="微软雅黑" panose="020B0503020204020204" charset="-122"/>
              </a:rPr>
              <a:t> </a:t>
            </a:r>
            <a:r>
              <a:rPr lang="en-US" altLang="zh-CN" sz="2400" b="1">
                <a:latin typeface="微软雅黑" panose="020B0503020204020204" charset="-122"/>
                <a:ea typeface="微软雅黑" panose="020B0503020204020204" charset="-122"/>
                <a:cs typeface="微软雅黑" panose="020B0503020204020204" charset="-122"/>
              </a:rPr>
              <a:t>  </a:t>
            </a:r>
            <a:r>
              <a:rPr lang="zh-CN" altLang="en-US" sz="2000">
                <a:latin typeface="微软雅黑" panose="020B0503020204020204" charset="-122"/>
                <a:ea typeface="微软雅黑" panose="020B0503020204020204" charset="-122"/>
                <a:cs typeface="微软雅黑" panose="020B0503020204020204" charset="-122"/>
              </a:rPr>
              <a:t>根据GeoHash的特点对计算参数进行了优化，降低了区块链平台运算量，更有利于系统实现</a:t>
            </a:r>
          </a:p>
          <a:p>
            <a:pPr fontAlgn="auto">
              <a:spcAft>
                <a:spcPts val="600"/>
              </a:spcAft>
            </a:pPr>
            <a:endParaRPr lang="zh-CN" altLang="en-US" sz="2000" b="1">
              <a:latin typeface="微软雅黑" panose="020B0503020204020204" charset="-122"/>
              <a:ea typeface="微软雅黑" panose="020B0503020204020204" charset="-122"/>
              <a:cs typeface="微软雅黑" panose="020B0503020204020204" charset="-122"/>
            </a:endParaRPr>
          </a:p>
          <a:p>
            <a:pPr fontAlgn="auto">
              <a:spcAft>
                <a:spcPts val="600"/>
              </a:spcAft>
            </a:pPr>
            <a:r>
              <a:rPr lang="zh-CN" altLang="en-US" sz="2000" b="1">
                <a:solidFill>
                  <a:srgbClr val="166936"/>
                </a:solidFill>
                <a:latin typeface="微软雅黑" panose="020B0503020204020204" charset="-122"/>
                <a:ea typeface="微软雅黑" panose="020B0503020204020204" charset="-122"/>
                <a:cs typeface="微软雅黑" panose="020B0503020204020204" charset="-122"/>
              </a:rPr>
              <a:t>4.</a:t>
            </a:r>
            <a:r>
              <a:rPr lang="zh-CN" altLang="en-US" sz="2400" b="1">
                <a:solidFill>
                  <a:srgbClr val="166936"/>
                </a:solidFill>
                <a:latin typeface="微软雅黑" panose="020B0503020204020204" charset="-122"/>
                <a:ea typeface="微软雅黑" panose="020B0503020204020204" charset="-122"/>
                <a:cs typeface="微软雅黑" panose="020B0503020204020204" charset="-122"/>
              </a:rPr>
              <a:t> 设计了基于地理位置区块链的区域调度方法，</a:t>
            </a:r>
            <a:r>
              <a:rPr lang="zh-CN" altLang="en-US" sz="2400" b="1">
                <a:solidFill>
                  <a:srgbClr val="166936"/>
                </a:solidFill>
                <a:latin typeface="微软雅黑" panose="020B0503020204020204" charset="-122"/>
                <a:ea typeface="微软雅黑" panose="020B0503020204020204" charset="-122"/>
                <a:cs typeface="微软雅黑" panose="020B0503020204020204" charset="-122"/>
                <a:sym typeface="+mn-ea"/>
              </a:rPr>
              <a:t>并实现了出租车调度系统</a:t>
            </a:r>
          </a:p>
          <a:p>
            <a:pPr fontAlgn="auto">
              <a:spcAft>
                <a:spcPts val="600"/>
              </a:spcAft>
            </a:pPr>
            <a:r>
              <a:rPr lang="zh-CN" altLang="en-US" sz="2400" b="1">
                <a:latin typeface="微软雅黑" panose="020B0503020204020204" charset="-122"/>
                <a:ea typeface="微软雅黑" panose="020B0503020204020204" charset="-122"/>
                <a:cs typeface="微软雅黑" panose="020B0503020204020204" charset="-122"/>
                <a:sym typeface="+mn-ea"/>
              </a:rPr>
              <a:t> </a:t>
            </a:r>
            <a:r>
              <a:rPr lang="en-US" altLang="zh-CN" sz="2400" b="1">
                <a:latin typeface="微软雅黑" panose="020B0503020204020204" charset="-122"/>
                <a:ea typeface="微软雅黑" panose="020B0503020204020204" charset="-122"/>
                <a:cs typeface="微软雅黑" panose="020B0503020204020204" charset="-122"/>
                <a:sym typeface="+mn-ea"/>
              </a:rPr>
              <a:t>  </a:t>
            </a:r>
            <a:r>
              <a:rPr lang="zh-CN" altLang="en-US" sz="2000">
                <a:latin typeface="微软雅黑" panose="020B0503020204020204" charset="-122"/>
                <a:ea typeface="微软雅黑" panose="020B0503020204020204" charset="-122"/>
                <a:cs typeface="微软雅黑" panose="020B0503020204020204" charset="-122"/>
              </a:rPr>
              <a:t>证明融合了GeoHash编码、地理信息和区块链技术的出租车调度系统的可行性</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4</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35156" y="359401"/>
            <a:ext cx="5715000" cy="645160"/>
          </a:xfrm>
          <a:prstGeom prst="rect">
            <a:avLst/>
          </a:prstGeom>
          <a:noFill/>
        </p:spPr>
        <p:txBody>
          <a:bodyPr wrap="square" rtlCol="0">
            <a:spAutoFit/>
          </a:bodyPr>
          <a:lstStyle/>
          <a:p>
            <a:r>
              <a:rPr lang="zh-CN" altLang="en-US" sz="3600">
                <a:latin typeface="微软雅黑" panose="020B0503020204020204" charset="-122"/>
                <a:ea typeface="微软雅黑" panose="020B0503020204020204" charset="-122"/>
              </a:rPr>
              <a:t>出租车调度系统</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8" name="文本框 7"/>
          <p:cNvSpPr txBox="1"/>
          <p:nvPr/>
        </p:nvSpPr>
        <p:spPr>
          <a:xfrm>
            <a:off x="1301750" y="1619885"/>
            <a:ext cx="1808480" cy="583565"/>
          </a:xfrm>
          <a:prstGeom prst="rect">
            <a:avLst/>
          </a:prstGeom>
          <a:solidFill>
            <a:srgbClr val="166936"/>
          </a:solidFill>
        </p:spPr>
        <p:txBody>
          <a:bodyPr wrap="none" rtlCol="0" anchor="t">
            <a:spAutoFit/>
          </a:bodyPr>
          <a:lstStyle/>
          <a:p>
            <a:r>
              <a:rPr lang="zh-CN" altLang="en-US" sz="3200" b="1">
                <a:solidFill>
                  <a:schemeClr val="bg1"/>
                </a:solidFill>
                <a:latin typeface="微软雅黑" panose="020B0503020204020204" charset="-122"/>
                <a:ea typeface="微软雅黑" panose="020B0503020204020204" charset="-122"/>
                <a:sym typeface="+mn-ea"/>
              </a:rPr>
              <a:t>研究特点</a:t>
            </a:r>
          </a:p>
        </p:txBody>
      </p:sp>
      <p:sp>
        <p:nvSpPr>
          <p:cNvPr id="10" name="文本框 9"/>
          <p:cNvSpPr txBox="1"/>
          <p:nvPr/>
        </p:nvSpPr>
        <p:spPr>
          <a:xfrm>
            <a:off x="1535430" y="2592705"/>
            <a:ext cx="3383280" cy="521970"/>
          </a:xfrm>
          <a:prstGeom prst="rect">
            <a:avLst/>
          </a:prstGeom>
          <a:noFill/>
        </p:spPr>
        <p:txBody>
          <a:bodyPr wrap="none" rtlCol="0" anchor="t">
            <a:spAutoFit/>
          </a:bodyPr>
          <a:lstStyle/>
          <a:p>
            <a:r>
              <a:rPr lang="zh-CN" altLang="en-US" sz="2800">
                <a:solidFill>
                  <a:schemeClr val="tx1"/>
                </a:solidFill>
                <a:latin typeface="微软雅黑" panose="020B0503020204020204" charset="-122"/>
                <a:ea typeface="微软雅黑" panose="020B0503020204020204" charset="-122"/>
                <a:sym typeface="+mn-ea"/>
              </a:rPr>
              <a:t>优化交通资源的分布</a:t>
            </a:r>
          </a:p>
        </p:txBody>
      </p:sp>
      <p:sp>
        <p:nvSpPr>
          <p:cNvPr id="12" name="文本框 11"/>
          <p:cNvSpPr txBox="1"/>
          <p:nvPr/>
        </p:nvSpPr>
        <p:spPr>
          <a:xfrm>
            <a:off x="1301750" y="4154805"/>
            <a:ext cx="1816100" cy="583565"/>
          </a:xfrm>
          <a:prstGeom prst="rect">
            <a:avLst/>
          </a:prstGeom>
          <a:solidFill>
            <a:srgbClr val="166936"/>
          </a:solidFill>
        </p:spPr>
        <p:txBody>
          <a:bodyPr wrap="none" rtlCol="0" anchor="t">
            <a:spAutoFit/>
          </a:bodyPr>
          <a:lstStyle/>
          <a:p>
            <a:r>
              <a:rPr lang="zh-CN" altLang="en-US" sz="3200" b="1">
                <a:solidFill>
                  <a:schemeClr val="bg1"/>
                </a:solidFill>
                <a:latin typeface="微软雅黑" panose="020B0503020204020204" charset="-122"/>
                <a:ea typeface="微软雅黑" panose="020B0503020204020204" charset="-122"/>
                <a:sym typeface="+mn-ea"/>
              </a:rPr>
              <a:t>关键技术</a:t>
            </a:r>
          </a:p>
        </p:txBody>
      </p:sp>
      <p:sp>
        <p:nvSpPr>
          <p:cNvPr id="13" name="文本框 12"/>
          <p:cNvSpPr txBox="1"/>
          <p:nvPr/>
        </p:nvSpPr>
        <p:spPr>
          <a:xfrm>
            <a:off x="1551940" y="4955540"/>
            <a:ext cx="5807075" cy="521970"/>
          </a:xfrm>
          <a:prstGeom prst="rect">
            <a:avLst/>
          </a:prstGeom>
          <a:noFill/>
        </p:spPr>
        <p:txBody>
          <a:bodyPr wrap="none" rtlCol="0" anchor="t">
            <a:spAutoFit/>
          </a:bodyPr>
          <a:lstStyle/>
          <a:p>
            <a:r>
              <a:rPr lang="zh-CN" altLang="en-US" sz="2800">
                <a:latin typeface="微软雅黑" panose="020B0503020204020204" charset="-122"/>
                <a:ea typeface="微软雅黑" panose="020B0503020204020204" charset="-122"/>
                <a:sym typeface="+mn-ea"/>
              </a:rPr>
              <a:t>处理好</a:t>
            </a:r>
            <a:r>
              <a:rPr lang="zh-CN" altLang="en-US" sz="2800">
                <a:solidFill>
                  <a:srgbClr val="C00000"/>
                </a:solidFill>
                <a:latin typeface="微软雅黑" panose="020B0503020204020204" charset="-122"/>
                <a:ea typeface="微软雅黑" panose="020B0503020204020204" charset="-122"/>
                <a:sym typeface="+mn-ea"/>
              </a:rPr>
              <a:t>车乘匹配</a:t>
            </a:r>
            <a:r>
              <a:rPr lang="zh-CN" altLang="en-US" sz="2800">
                <a:latin typeface="微软雅黑" panose="020B0503020204020204" charset="-122"/>
                <a:ea typeface="微软雅黑" panose="020B0503020204020204" charset="-122"/>
                <a:sym typeface="+mn-ea"/>
              </a:rPr>
              <a:t>和</a:t>
            </a:r>
            <a:r>
              <a:rPr lang="zh-CN" altLang="en-US" sz="2800">
                <a:solidFill>
                  <a:srgbClr val="C00000"/>
                </a:solidFill>
                <a:latin typeface="微软雅黑" panose="020B0503020204020204" charset="-122"/>
                <a:ea typeface="微软雅黑" panose="020B0503020204020204" charset="-122"/>
                <a:sym typeface="+mn-ea"/>
              </a:rPr>
              <a:t>路径规划</a:t>
            </a:r>
            <a:r>
              <a:rPr lang="zh-CN" altLang="en-US" sz="2800">
                <a:latin typeface="微软雅黑" panose="020B0503020204020204" charset="-122"/>
                <a:ea typeface="微软雅黑" panose="020B0503020204020204" charset="-122"/>
                <a:sym typeface="+mn-ea"/>
              </a:rPr>
              <a:t>的问题</a:t>
            </a:r>
            <a:r>
              <a:rPr lang="en-US" altLang="zh-CN" sz="2800" baseline="30000">
                <a:latin typeface="微软雅黑" panose="020B0503020204020204" charset="-122"/>
                <a:ea typeface="微软雅黑" panose="020B0503020204020204" charset="-122"/>
                <a:sym typeface="+mn-ea"/>
              </a:rPr>
              <a:t>[1]</a:t>
            </a:r>
          </a:p>
        </p:txBody>
      </p:sp>
      <p:sp>
        <p:nvSpPr>
          <p:cNvPr id="15" name="左大括号 14"/>
          <p:cNvSpPr/>
          <p:nvPr/>
        </p:nvSpPr>
        <p:spPr>
          <a:xfrm>
            <a:off x="4993005" y="2053590"/>
            <a:ext cx="417830" cy="1600200"/>
          </a:xfrm>
          <a:prstGeom prst="leftBrace">
            <a:avLst>
              <a:gd name="adj1" fmla="val 8333"/>
              <a:gd name="adj2" fmla="val 51205"/>
            </a:avLst>
          </a:prstGeom>
        </p:spPr>
        <p:style>
          <a:lnRef idx="3">
            <a:schemeClr val="accent5"/>
          </a:lnRef>
          <a:fillRef idx="0">
            <a:schemeClr val="accent5"/>
          </a:fillRef>
          <a:effectRef idx="2">
            <a:schemeClr val="accent5"/>
          </a:effectRef>
          <a:fontRef idx="minor">
            <a:schemeClr val="tx1"/>
          </a:fontRef>
        </p:style>
        <p:txBody>
          <a:bodyPr rtlCol="0" anchor="ctr"/>
          <a:lstStyle/>
          <a:p>
            <a:pPr algn="ctr"/>
            <a:endParaRPr lang="zh-CN" altLang="en-US"/>
          </a:p>
        </p:txBody>
      </p:sp>
      <p:sp>
        <p:nvSpPr>
          <p:cNvPr id="16" name="文本框 15"/>
          <p:cNvSpPr txBox="1"/>
          <p:nvPr/>
        </p:nvSpPr>
        <p:spPr>
          <a:xfrm>
            <a:off x="5556250" y="2679700"/>
            <a:ext cx="1402080" cy="460375"/>
          </a:xfrm>
          <a:prstGeom prst="rect">
            <a:avLst/>
          </a:prstGeom>
          <a:noFill/>
        </p:spPr>
        <p:txBody>
          <a:bodyPr wrap="none" rtlCol="0" anchor="t">
            <a:spAutoFit/>
          </a:bodyPr>
          <a:lstStyle/>
          <a:p>
            <a:r>
              <a:rPr lang="zh-CN" altLang="en-US" sz="2400">
                <a:latin typeface="微软雅黑" panose="020B0503020204020204" charset="-122"/>
                <a:ea typeface="微软雅黑" panose="020B0503020204020204" charset="-122"/>
                <a:sym typeface="+mn-ea"/>
              </a:rPr>
              <a:t>行程时间</a:t>
            </a:r>
          </a:p>
        </p:txBody>
      </p:sp>
      <p:sp>
        <p:nvSpPr>
          <p:cNvPr id="17" name="文本框 16"/>
          <p:cNvSpPr txBox="1"/>
          <p:nvPr/>
        </p:nvSpPr>
        <p:spPr>
          <a:xfrm>
            <a:off x="5441315" y="1889760"/>
            <a:ext cx="1706880" cy="460375"/>
          </a:xfrm>
          <a:prstGeom prst="rect">
            <a:avLst/>
          </a:prstGeom>
          <a:noFill/>
        </p:spPr>
        <p:txBody>
          <a:bodyPr wrap="none" rtlCol="0" anchor="t">
            <a:spAutoFit/>
          </a:bodyPr>
          <a:lstStyle/>
          <a:p>
            <a:r>
              <a:rPr lang="zh-CN" altLang="en-US" sz="2400">
                <a:latin typeface="微软雅黑" panose="020B0503020204020204" charset="-122"/>
                <a:ea typeface="微软雅黑" panose="020B0503020204020204" charset="-122"/>
                <a:sym typeface="+mn-ea"/>
              </a:rPr>
              <a:t>系统运载量</a:t>
            </a:r>
          </a:p>
        </p:txBody>
      </p:sp>
      <p:sp>
        <p:nvSpPr>
          <p:cNvPr id="18" name="文本框 17"/>
          <p:cNvSpPr txBox="1"/>
          <p:nvPr/>
        </p:nvSpPr>
        <p:spPr>
          <a:xfrm>
            <a:off x="5441315" y="3469640"/>
            <a:ext cx="1706880" cy="460375"/>
          </a:xfrm>
          <a:prstGeom prst="rect">
            <a:avLst/>
          </a:prstGeom>
          <a:noFill/>
        </p:spPr>
        <p:txBody>
          <a:bodyPr wrap="none" rtlCol="0" anchor="t">
            <a:spAutoFit/>
          </a:bodyPr>
          <a:lstStyle/>
          <a:p>
            <a:r>
              <a:rPr lang="zh-CN" altLang="en-US" sz="2400">
                <a:latin typeface="微软雅黑" panose="020B0503020204020204" charset="-122"/>
                <a:ea typeface="微软雅黑" panose="020B0503020204020204" charset="-122"/>
                <a:sym typeface="+mn-ea"/>
              </a:rPr>
              <a:t>出租车分配</a:t>
            </a:r>
          </a:p>
        </p:txBody>
      </p:sp>
      <p:sp>
        <p:nvSpPr>
          <p:cNvPr id="2" name="文本框 1"/>
          <p:cNvSpPr txBox="1"/>
          <p:nvPr/>
        </p:nvSpPr>
        <p:spPr>
          <a:xfrm>
            <a:off x="1465580" y="5988050"/>
            <a:ext cx="8859520" cy="337185"/>
          </a:xfrm>
          <a:prstGeom prst="rect">
            <a:avLst/>
          </a:prstGeom>
          <a:noFill/>
        </p:spPr>
        <p:txBody>
          <a:bodyPr wrap="square" rtlCol="0" anchor="t">
            <a:spAutoFit/>
          </a:bodyPr>
          <a:lstStyle/>
          <a:p>
            <a:r>
              <a:rPr lang="en-US" altLang="zh-CN" sz="1600">
                <a:latin typeface="微软雅黑" panose="020B0503020204020204" charset="-122"/>
                <a:ea typeface="微软雅黑" panose="020B0503020204020204" charset="-122"/>
                <a:cs typeface="微软雅黑" panose="020B0503020204020204" charset="-122"/>
              </a:rPr>
              <a:t>[1]</a:t>
            </a:r>
            <a:r>
              <a:rPr lang="zh-CN" altLang="en-US" sz="1600">
                <a:latin typeface="微软雅黑" panose="020B0503020204020204" charset="-122"/>
                <a:ea typeface="微软雅黑" panose="020B0503020204020204" charset="-122"/>
                <a:cs typeface="微软雅黑" panose="020B0503020204020204" charset="-122"/>
              </a:rPr>
              <a:t>曾伟良. 自动驾驶出租车调度系统研究综述[J]. 计算机科学, 2020,</a:t>
            </a:r>
            <a:r>
              <a:rPr lang="en-US" altLang="zh-CN" sz="1600">
                <a:latin typeface="微软雅黑" panose="020B0503020204020204" charset="-122"/>
                <a:ea typeface="微软雅黑" panose="020B0503020204020204" charset="-122"/>
                <a:cs typeface="微软雅黑" panose="020B0503020204020204" charset="-122"/>
              </a:rPr>
              <a:t> </a:t>
            </a:r>
            <a:r>
              <a:rPr lang="zh-CN" altLang="en-US" sz="1600">
                <a:latin typeface="微软雅黑" panose="020B0503020204020204" charset="-122"/>
                <a:ea typeface="微软雅黑" panose="020B0503020204020204" charset="-122"/>
                <a:cs typeface="微软雅黑" panose="020B0503020204020204" charset="-122"/>
              </a:rPr>
              <a:t>47(5):</a:t>
            </a:r>
            <a:r>
              <a:rPr lang="en-US" altLang="zh-CN" sz="1600">
                <a:latin typeface="微软雅黑" panose="020B0503020204020204" charset="-122"/>
                <a:ea typeface="微软雅黑" panose="020B0503020204020204" charset="-122"/>
                <a:cs typeface="微软雅黑" panose="020B0503020204020204" charset="-122"/>
              </a:rPr>
              <a:t> </a:t>
            </a:r>
            <a:r>
              <a:rPr lang="zh-CN" altLang="en-US" sz="1600">
                <a:latin typeface="微软雅黑" panose="020B0503020204020204" charset="-122"/>
                <a:ea typeface="微软雅黑" panose="020B0503020204020204" charset="-122"/>
                <a:cs typeface="微软雅黑" panose="020B0503020204020204" charset="-122"/>
              </a:rPr>
              <a:t>181–189.</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40</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展望</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3" name="文本框 2"/>
          <p:cNvSpPr txBox="1"/>
          <p:nvPr/>
        </p:nvSpPr>
        <p:spPr>
          <a:xfrm>
            <a:off x="838200" y="1773555"/>
            <a:ext cx="10164445" cy="3353435"/>
          </a:xfrm>
          <a:prstGeom prst="rect">
            <a:avLst/>
          </a:prstGeom>
          <a:noFill/>
        </p:spPr>
        <p:txBody>
          <a:bodyPr wrap="square" rtlCol="0" anchor="t">
            <a:spAutoFit/>
          </a:bodyPr>
          <a:lstStyle/>
          <a:p>
            <a:pPr marL="457200" indent="-457200">
              <a:buFont typeface="Arial" panose="020B0604020202020204" pitchFamily="34" charset="0"/>
              <a:buAutoNum type="arabicPeriod"/>
            </a:pPr>
            <a:r>
              <a:rPr lang="zh-CN" altLang="en-US" sz="2400" b="1">
                <a:solidFill>
                  <a:srgbClr val="166936"/>
                </a:solidFill>
                <a:latin typeface="微软雅黑" panose="020B0503020204020204" charset="-122"/>
                <a:ea typeface="微软雅黑" panose="020B0503020204020204" charset="-122"/>
              </a:rPr>
              <a:t>安全性</a:t>
            </a:r>
          </a:p>
          <a:p>
            <a:pPr lvl="1" indent="0">
              <a:buFont typeface="Arial" panose="020B0604020202020204" pitchFamily="34" charset="0"/>
              <a:buNone/>
            </a:pPr>
            <a:r>
              <a:rPr lang="zh-CN" altLang="en-US" sz="2000">
                <a:latin typeface="微软雅黑" panose="020B0503020204020204" charset="-122"/>
                <a:ea typeface="微软雅黑" panose="020B0503020204020204" charset="-122"/>
                <a:sym typeface="+mn-ea"/>
              </a:rPr>
              <a:t>可以探究区块链的准入机制和零知识证明机制，在用户安全的层面加强系统的安全性</a:t>
            </a:r>
            <a:endParaRPr lang="zh-CN" altLang="en-US" sz="2000">
              <a:latin typeface="微软雅黑" panose="020B0503020204020204" charset="-122"/>
              <a:ea typeface="微软雅黑" panose="020B0503020204020204" charset="-122"/>
            </a:endParaRPr>
          </a:p>
          <a:p>
            <a:pPr marL="457200" indent="-457200">
              <a:buFont typeface="Arial" panose="020B0604020202020204" pitchFamily="34" charset="0"/>
              <a:buAutoNum type="arabicPeriod"/>
            </a:pPr>
            <a:endParaRPr lang="zh-CN" altLang="en-US" sz="2000">
              <a:latin typeface="微软雅黑" panose="020B0503020204020204" charset="-122"/>
              <a:ea typeface="微软雅黑" panose="020B0503020204020204" charset="-122"/>
            </a:endParaRPr>
          </a:p>
          <a:p>
            <a:pPr marL="457200" indent="-457200">
              <a:buFont typeface="Arial" panose="020B0604020202020204" pitchFamily="34" charset="0"/>
              <a:buAutoNum type="arabicPeriod"/>
            </a:pPr>
            <a:r>
              <a:rPr lang="zh-CN" altLang="en-US" sz="2400" b="1">
                <a:solidFill>
                  <a:srgbClr val="166936"/>
                </a:solidFill>
                <a:latin typeface="微软雅黑" panose="020B0503020204020204" charset="-122"/>
                <a:ea typeface="微软雅黑" panose="020B0503020204020204" charset="-122"/>
              </a:rPr>
              <a:t>加入实时路况</a:t>
            </a:r>
          </a:p>
          <a:p>
            <a:pPr lvl="1" indent="0">
              <a:buFont typeface="Arial" panose="020B0604020202020204" pitchFamily="34" charset="0"/>
              <a:buNone/>
            </a:pPr>
            <a:r>
              <a:rPr lang="zh-CN" altLang="en-US" sz="2000">
                <a:latin typeface="微软雅黑" panose="020B0503020204020204" charset="-122"/>
                <a:ea typeface="微软雅黑" panose="020B0503020204020204" charset="-122"/>
                <a:sym typeface="+mn-ea"/>
              </a:rPr>
              <a:t>为了加强出租车调度系统与实际地理信息的结合，可以将实时路况的维护与路径规划算法相结合，让导航结果更具备实用性和参考意义</a:t>
            </a:r>
            <a:endParaRPr lang="zh-CN" altLang="en-US" sz="2000">
              <a:latin typeface="微软雅黑" panose="020B0503020204020204" charset="-122"/>
              <a:ea typeface="微软雅黑" panose="020B0503020204020204" charset="-122"/>
            </a:endParaRPr>
          </a:p>
          <a:p>
            <a:pPr marL="457200" indent="-457200">
              <a:buFont typeface="Arial" panose="020B0604020202020204" pitchFamily="34" charset="0"/>
              <a:buAutoNum type="arabicPeriod"/>
            </a:pPr>
            <a:endParaRPr lang="zh-CN" altLang="en-US" sz="2000">
              <a:solidFill>
                <a:srgbClr val="166936"/>
              </a:solidFill>
              <a:latin typeface="微软雅黑" panose="020B0503020204020204" charset="-122"/>
              <a:ea typeface="微软雅黑" panose="020B0503020204020204" charset="-122"/>
            </a:endParaRPr>
          </a:p>
          <a:p>
            <a:pPr marL="457200" indent="-457200">
              <a:buFont typeface="Arial" panose="020B0604020202020204" pitchFamily="34" charset="0"/>
              <a:buAutoNum type="arabicPeriod"/>
            </a:pPr>
            <a:r>
              <a:rPr lang="zh-CN" altLang="en-US" sz="2400" b="1">
                <a:solidFill>
                  <a:srgbClr val="166936"/>
                </a:solidFill>
                <a:latin typeface="微软雅黑" panose="020B0503020204020204" charset="-122"/>
                <a:ea typeface="微软雅黑" panose="020B0503020204020204" charset="-122"/>
                <a:sym typeface="+mn-ea"/>
              </a:rPr>
              <a:t>空驶路线推荐</a:t>
            </a:r>
            <a:endParaRPr lang="zh-CN" altLang="en-US" sz="2400" b="1">
              <a:solidFill>
                <a:srgbClr val="166936"/>
              </a:solidFill>
              <a:latin typeface="微软雅黑" panose="020B0503020204020204" charset="-122"/>
              <a:ea typeface="微软雅黑" panose="020B0503020204020204" charset="-122"/>
            </a:endParaRPr>
          </a:p>
          <a:p>
            <a:pPr lvl="1" indent="0">
              <a:buFont typeface="Arial" panose="020B0604020202020204" pitchFamily="34" charset="0"/>
              <a:buNone/>
            </a:pPr>
            <a:r>
              <a:rPr lang="zh-CN" altLang="en-US" sz="2000">
                <a:latin typeface="微软雅黑" panose="020B0503020204020204" charset="-122"/>
                <a:ea typeface="微软雅黑" panose="020B0503020204020204" charset="-122"/>
              </a:rPr>
              <a:t>可以在系统中加入对出租车空驶巡航的路线推荐功能，利用地理信息与区块链相结合的特点，提升交通系统的运行效率</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alphaModFix amt="10000"/>
            <a:extLst>
              <a:ext uri="{28A0092B-C50C-407E-A947-70E740481C1C}">
                <a14:useLocalDpi xmlns:a14="http://schemas.microsoft.com/office/drawing/2010/main" val="0"/>
              </a:ext>
            </a:extLst>
          </a:blip>
          <a:stretch>
            <a:fillRect/>
          </a:stretch>
        </p:blipFill>
        <p:spPr>
          <a:xfrm>
            <a:off x="2799080" y="133350"/>
            <a:ext cx="6641465" cy="6641465"/>
          </a:xfrm>
          <a:prstGeom prst="rect">
            <a:avLst/>
          </a:prstGeom>
        </p:spPr>
      </p:pic>
      <p:sp>
        <p:nvSpPr>
          <p:cNvPr id="5" name="灯片编号占位符 4"/>
          <p:cNvSpPr>
            <a:spLocks noGrp="1"/>
          </p:cNvSpPr>
          <p:nvPr>
            <p:ph type="sldNum" sz="quarter" idx="12"/>
          </p:nvPr>
        </p:nvSpPr>
        <p:spPr/>
        <p:txBody>
          <a:bodyPr/>
          <a:lstStyle/>
          <a:p>
            <a:fld id="{F570AADD-B42F-47F7-ABFD-68DC17FE4F71}" type="slidenum">
              <a:rPr lang="zh-CN" altLang="en-US" smtClean="0"/>
              <a:t>41</a:t>
            </a:fld>
            <a:endParaRPr lang="zh-CN" altLang="en-US"/>
          </a:p>
        </p:txBody>
      </p:sp>
      <p:sp>
        <p:nvSpPr>
          <p:cNvPr id="12" name="文本框 11"/>
          <p:cNvSpPr txBox="1"/>
          <p:nvPr/>
        </p:nvSpPr>
        <p:spPr>
          <a:xfrm>
            <a:off x="5090746" y="2803230"/>
            <a:ext cx="2926080" cy="1198880"/>
          </a:xfrm>
          <a:prstGeom prst="rect">
            <a:avLst/>
          </a:prstGeom>
          <a:noFill/>
        </p:spPr>
        <p:txBody>
          <a:bodyPr wrap="none" rtlCol="0">
            <a:spAutoFit/>
          </a:bodyPr>
          <a:lstStyle/>
          <a:p>
            <a:r>
              <a:rPr lang="zh-CN" altLang="en-US" sz="7200">
                <a:latin typeface="微软雅黑" panose="020B0503020204020204" charset="-122"/>
                <a:ea typeface="微软雅黑" panose="020B0503020204020204" charset="-122"/>
              </a:rPr>
              <a:t>谢谢！</a:t>
            </a:r>
          </a:p>
        </p:txBody>
      </p:sp>
      <p:sp>
        <p:nvSpPr>
          <p:cNvPr id="3" name="日期占位符 2"/>
          <p:cNvSpPr>
            <a:spLocks noGrp="1"/>
          </p:cNvSpPr>
          <p:nvPr>
            <p:ph type="dt" sz="half" idx="10"/>
          </p:nvPr>
        </p:nvSpPr>
        <p:spPr/>
        <p:txBody>
          <a:bodyPr/>
          <a:lstStyle/>
          <a:p>
            <a:fld id="{BB962C8B-B14F-4D97-AF65-F5344CB8AC3E}" type="datetime1">
              <a:rPr lang="zh-CN" altLang="zh-CN"/>
              <a:t>2022/6/10</a:t>
            </a:fld>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5</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381626"/>
            <a:ext cx="5715000" cy="645160"/>
          </a:xfrm>
          <a:prstGeom prst="rect">
            <a:avLst/>
          </a:prstGeom>
          <a:noFill/>
        </p:spPr>
        <p:txBody>
          <a:bodyPr wrap="square" rtlCol="0">
            <a:spAutoFit/>
          </a:bodyPr>
          <a:lstStyle/>
          <a:p>
            <a:r>
              <a:rPr lang="zh-CN" altLang="en-US" sz="3600">
                <a:latin typeface="微软雅黑" panose="020B0503020204020204" charset="-122"/>
                <a:ea typeface="微软雅黑" panose="020B0503020204020204" charset="-122"/>
              </a:rPr>
              <a:t>区块链在车联网的应用</a:t>
            </a:r>
          </a:p>
        </p:txBody>
      </p:sp>
      <p:sp>
        <p:nvSpPr>
          <p:cNvPr id="11" name="日期占位符 10"/>
          <p:cNvSpPr>
            <a:spLocks noGrp="1"/>
          </p:cNvSpPr>
          <p:nvPr>
            <p:ph type="dt" sz="half" idx="10"/>
          </p:nvPr>
        </p:nvSpPr>
        <p:spPr>
          <a:xfrm>
            <a:off x="838200" y="6356350"/>
            <a:ext cx="2743200" cy="365125"/>
          </a:xfrm>
        </p:spPr>
        <p:txBody>
          <a:bodyPr/>
          <a:lstStyle/>
          <a:p>
            <a:fld id="{BB962C8B-B14F-4D97-AF65-F5344CB8AC3E}" type="datetime1">
              <a:rPr lang="zh-CN" altLang="zh-CN"/>
              <a:t>2022/6/10</a:t>
            </a:fld>
            <a:endParaRPr lang="en-US" altLang="zh-CN" dirty="0"/>
          </a:p>
        </p:txBody>
      </p:sp>
      <p:sp>
        <p:nvSpPr>
          <p:cNvPr id="2" name="文本框 1"/>
          <p:cNvSpPr txBox="1"/>
          <p:nvPr/>
        </p:nvSpPr>
        <p:spPr>
          <a:xfrm>
            <a:off x="1212215" y="3239770"/>
            <a:ext cx="3950335" cy="829945"/>
          </a:xfrm>
          <a:prstGeom prst="rect">
            <a:avLst/>
          </a:prstGeom>
          <a:noFill/>
        </p:spPr>
        <p:txBody>
          <a:bodyPr wrap="square" rtlCol="0" anchor="t">
            <a:spAutoFit/>
          </a:bodyPr>
          <a:lstStyle/>
          <a:p>
            <a:pPr marL="342900" indent="-342900">
              <a:buFont typeface="Arial" panose="020B0604020202020204" pitchFamily="34" charset="0"/>
              <a:buChar char="•"/>
            </a:pPr>
            <a:r>
              <a:rPr lang="zh-CN" altLang="en-US" sz="2400">
                <a:latin typeface="微软雅黑" panose="020B0503020204020204" charset="-122"/>
                <a:ea typeface="微软雅黑" panose="020B0503020204020204" charset="-122"/>
              </a:rPr>
              <a:t>基于以太坊的拼车系统</a:t>
            </a:r>
            <a:r>
              <a:rPr lang="en-US" altLang="zh-CN" sz="2400" baseline="30000">
                <a:latin typeface="微软雅黑" panose="020B0503020204020204" charset="-122"/>
                <a:ea typeface="微软雅黑" panose="020B0503020204020204" charset="-122"/>
              </a:rPr>
              <a:t>[2]</a:t>
            </a:r>
            <a:r>
              <a:rPr lang="zh-CN" altLang="en-US" sz="2400">
                <a:latin typeface="微软雅黑" panose="020B0503020204020204" charset="-122"/>
                <a:ea typeface="微软雅黑" panose="020B0503020204020204" charset="-122"/>
              </a:rPr>
              <a:t>，提出车乘</a:t>
            </a:r>
            <a:r>
              <a:rPr lang="zh-CN" altLang="en-US" sz="2400">
                <a:solidFill>
                  <a:srgbClr val="0070C0"/>
                </a:solidFill>
                <a:latin typeface="微软雅黑" panose="020B0503020204020204" charset="-122"/>
                <a:ea typeface="微软雅黑" panose="020B0503020204020204" charset="-122"/>
              </a:rPr>
              <a:t>信任程度</a:t>
            </a:r>
            <a:r>
              <a:rPr lang="zh-CN" altLang="en-US" sz="2400">
                <a:latin typeface="微软雅黑" panose="020B0503020204020204" charset="-122"/>
                <a:ea typeface="微软雅黑" panose="020B0503020204020204" charset="-122"/>
              </a:rPr>
              <a:t>的概念</a:t>
            </a:r>
          </a:p>
        </p:txBody>
      </p:sp>
      <p:sp>
        <p:nvSpPr>
          <p:cNvPr id="6" name="文本框 5"/>
          <p:cNvSpPr txBox="1"/>
          <p:nvPr/>
        </p:nvSpPr>
        <p:spPr>
          <a:xfrm>
            <a:off x="1212215" y="2240280"/>
            <a:ext cx="3950970" cy="829945"/>
          </a:xfrm>
          <a:prstGeom prst="rect">
            <a:avLst/>
          </a:prstGeom>
          <a:noFill/>
        </p:spPr>
        <p:txBody>
          <a:bodyPr wrap="square" rtlCol="0" anchor="t">
            <a:spAutoFit/>
          </a:bodyPr>
          <a:lstStyle/>
          <a:p>
            <a:pPr marL="342900" indent="-342900" algn="l">
              <a:buFont typeface="Arial" panose="020B0604020202020204" pitchFamily="34" charset="0"/>
              <a:buChar char="•"/>
            </a:pPr>
            <a:r>
              <a:rPr lang="zh-CN" altLang="en-US" sz="2400">
                <a:latin typeface="微软雅黑" panose="020B0503020204020204" charset="-122"/>
                <a:ea typeface="微软雅黑" panose="020B0503020204020204" charset="-122"/>
                <a:sym typeface="+mn-ea"/>
              </a:rPr>
              <a:t>基于区块链的拼车模型</a:t>
            </a:r>
            <a:r>
              <a:rPr lang="en-US" altLang="zh-CN" sz="2400" baseline="30000">
                <a:latin typeface="微软雅黑" panose="020B0503020204020204" charset="-122"/>
                <a:ea typeface="微软雅黑" panose="020B0503020204020204" charset="-122"/>
                <a:sym typeface="+mn-ea"/>
              </a:rPr>
              <a:t>[1]</a:t>
            </a:r>
            <a:r>
              <a:rPr lang="zh-CN" altLang="en-US" sz="2400">
                <a:latin typeface="微软雅黑" panose="020B0503020204020204" charset="-122"/>
                <a:ea typeface="微软雅黑" panose="020B0503020204020204" charset="-122"/>
                <a:sym typeface="+mn-ea"/>
              </a:rPr>
              <a:t>，考虑车乘双方</a:t>
            </a:r>
            <a:r>
              <a:rPr lang="zh-CN" altLang="en-US" sz="2400">
                <a:solidFill>
                  <a:srgbClr val="0070C0"/>
                </a:solidFill>
                <a:latin typeface="微软雅黑" panose="020B0503020204020204" charset="-122"/>
                <a:ea typeface="微软雅黑" panose="020B0503020204020204" charset="-122"/>
                <a:sym typeface="+mn-ea"/>
              </a:rPr>
              <a:t>身份验证</a:t>
            </a:r>
            <a:endParaRPr lang="en-US" altLang="zh-CN" sz="2400" baseline="30000">
              <a:solidFill>
                <a:srgbClr val="0070C0"/>
              </a:solidFill>
              <a:latin typeface="微软雅黑" panose="020B0503020204020204" charset="-122"/>
              <a:ea typeface="微软雅黑" panose="020B0503020204020204" charset="-122"/>
              <a:sym typeface="+mn-ea"/>
            </a:endParaRPr>
          </a:p>
        </p:txBody>
      </p:sp>
      <p:sp>
        <p:nvSpPr>
          <p:cNvPr id="14" name="文本框 13"/>
          <p:cNvSpPr txBox="1"/>
          <p:nvPr/>
        </p:nvSpPr>
        <p:spPr>
          <a:xfrm>
            <a:off x="7299960" y="4271645"/>
            <a:ext cx="3716020" cy="829945"/>
          </a:xfrm>
          <a:prstGeom prst="rect">
            <a:avLst/>
          </a:prstGeom>
          <a:noFill/>
        </p:spPr>
        <p:txBody>
          <a:bodyPr wrap="square" rtlCol="0" anchor="t">
            <a:spAutoFit/>
          </a:bodyPr>
          <a:lstStyle/>
          <a:p>
            <a:pPr marL="342900" indent="-342900">
              <a:buFont typeface="Arial" panose="020B0604020202020204" pitchFamily="34" charset="0"/>
              <a:buChar char="•"/>
            </a:pPr>
            <a:r>
              <a:rPr lang="zh-CN" altLang="en-US" sz="2400">
                <a:latin typeface="微软雅黑" panose="020B0503020204020204" charset="-122"/>
                <a:ea typeface="微软雅黑" panose="020B0503020204020204" charset="-122"/>
                <a:sym typeface="+mn-ea"/>
              </a:rPr>
              <a:t>并未在实际应用中起到车辆调度的作用</a:t>
            </a:r>
          </a:p>
        </p:txBody>
      </p:sp>
      <p:sp>
        <p:nvSpPr>
          <p:cNvPr id="15" name="文本框 14"/>
          <p:cNvSpPr txBox="1"/>
          <p:nvPr/>
        </p:nvSpPr>
        <p:spPr>
          <a:xfrm>
            <a:off x="1212215" y="4271645"/>
            <a:ext cx="5665470" cy="460375"/>
          </a:xfrm>
          <a:prstGeom prst="rect">
            <a:avLst/>
          </a:prstGeom>
          <a:noFill/>
        </p:spPr>
        <p:txBody>
          <a:bodyPr wrap="square" rtlCol="0" anchor="t">
            <a:spAutoFit/>
          </a:bodyPr>
          <a:lstStyle/>
          <a:p>
            <a:pPr marL="342900" indent="-342900">
              <a:buFont typeface="Arial" panose="020B0604020202020204" pitchFamily="34" charset="0"/>
              <a:buChar char="•"/>
            </a:pPr>
            <a:r>
              <a:rPr lang="zh-CN" altLang="en-US" sz="2400">
                <a:latin typeface="微软雅黑" panose="020B0503020204020204" charset="-122"/>
                <a:ea typeface="微软雅黑" panose="020B0503020204020204" charset="-122"/>
                <a:sym typeface="+mn-ea"/>
              </a:rPr>
              <a:t>基于区块链的车联网</a:t>
            </a:r>
            <a:r>
              <a:rPr lang="zh-CN" altLang="en-US" sz="2400">
                <a:solidFill>
                  <a:srgbClr val="0070C0"/>
                </a:solidFill>
                <a:latin typeface="微软雅黑" panose="020B0503020204020204" charset="-122"/>
                <a:ea typeface="微软雅黑" panose="020B0503020204020204" charset="-122"/>
                <a:sym typeface="+mn-ea"/>
              </a:rPr>
              <a:t>安全支付</a:t>
            </a:r>
            <a:r>
              <a:rPr lang="zh-CN" altLang="en-US" sz="2400">
                <a:latin typeface="微软雅黑" panose="020B0503020204020204" charset="-122"/>
                <a:ea typeface="微软雅黑" panose="020B0503020204020204" charset="-122"/>
                <a:sym typeface="+mn-ea"/>
              </a:rPr>
              <a:t>方案</a:t>
            </a:r>
            <a:r>
              <a:rPr lang="en-US" altLang="zh-CN" sz="2400" baseline="30000">
                <a:latin typeface="微软雅黑" panose="020B0503020204020204" charset="-122"/>
                <a:ea typeface="微软雅黑" panose="020B0503020204020204" charset="-122"/>
                <a:sym typeface="+mn-ea"/>
              </a:rPr>
              <a:t>[3]</a:t>
            </a:r>
          </a:p>
        </p:txBody>
      </p:sp>
      <p:sp>
        <p:nvSpPr>
          <p:cNvPr id="17" name="文本框 16"/>
          <p:cNvSpPr txBox="1"/>
          <p:nvPr/>
        </p:nvSpPr>
        <p:spPr>
          <a:xfrm>
            <a:off x="7299960" y="2240280"/>
            <a:ext cx="3878580" cy="460375"/>
          </a:xfrm>
          <a:prstGeom prst="rect">
            <a:avLst/>
          </a:prstGeom>
          <a:noFill/>
        </p:spPr>
        <p:txBody>
          <a:bodyPr wrap="none" rtlCol="0" anchor="t">
            <a:spAutoFit/>
          </a:bodyPr>
          <a:lstStyle/>
          <a:p>
            <a:pPr marL="342900" indent="-342900">
              <a:buFont typeface="Arial" panose="020B0604020202020204" pitchFamily="34" charset="0"/>
              <a:buChar char="•"/>
            </a:pPr>
            <a:r>
              <a:rPr lang="zh-CN" altLang="en-US" sz="2400">
                <a:latin typeface="微软雅黑" panose="020B0503020204020204" charset="-122"/>
                <a:ea typeface="微软雅黑" panose="020B0503020204020204" charset="-122"/>
                <a:sym typeface="+mn-ea"/>
              </a:rPr>
              <a:t>侧重于安全性验证和评估</a:t>
            </a:r>
          </a:p>
        </p:txBody>
      </p:sp>
      <p:sp>
        <p:nvSpPr>
          <p:cNvPr id="18" name="文本框 17"/>
          <p:cNvSpPr txBox="1"/>
          <p:nvPr/>
        </p:nvSpPr>
        <p:spPr>
          <a:xfrm>
            <a:off x="7299960" y="3240405"/>
            <a:ext cx="3081020" cy="829945"/>
          </a:xfrm>
          <a:prstGeom prst="rect">
            <a:avLst/>
          </a:prstGeom>
          <a:noFill/>
        </p:spPr>
        <p:txBody>
          <a:bodyPr wrap="square" rtlCol="0" anchor="t">
            <a:spAutoFit/>
          </a:bodyPr>
          <a:lstStyle/>
          <a:p>
            <a:pPr marL="342900" indent="-342900">
              <a:buFont typeface="Arial" panose="020B0604020202020204" pitchFamily="34" charset="0"/>
              <a:buChar char="•"/>
            </a:pPr>
            <a:r>
              <a:rPr lang="zh-CN" altLang="en-US" sz="2400">
                <a:latin typeface="微软雅黑" panose="020B0503020204020204" charset="-122"/>
                <a:ea typeface="微软雅黑" panose="020B0503020204020204" charset="-122"/>
                <a:sym typeface="+mn-ea"/>
              </a:rPr>
              <a:t>并未结合地理信息研究实际应用</a:t>
            </a:r>
          </a:p>
        </p:txBody>
      </p:sp>
      <p:sp>
        <p:nvSpPr>
          <p:cNvPr id="27" name="文本框 26"/>
          <p:cNvSpPr txBox="1"/>
          <p:nvPr/>
        </p:nvSpPr>
        <p:spPr>
          <a:xfrm>
            <a:off x="1132205" y="1607185"/>
            <a:ext cx="2316480" cy="521970"/>
          </a:xfrm>
          <a:prstGeom prst="rect">
            <a:avLst/>
          </a:prstGeom>
          <a:solidFill>
            <a:srgbClr val="166936"/>
          </a:solidFill>
        </p:spPr>
        <p:txBody>
          <a:bodyPr wrap="none" rtlCol="0" anchor="t">
            <a:spAutoFit/>
          </a:bodyPr>
          <a:lstStyle/>
          <a:p>
            <a:r>
              <a:rPr lang="zh-CN" altLang="en-US" sz="2800" b="1">
                <a:solidFill>
                  <a:schemeClr val="bg1"/>
                </a:solidFill>
                <a:latin typeface="微软雅黑" panose="020B0503020204020204" charset="-122"/>
                <a:ea typeface="微软雅黑" panose="020B0503020204020204" charset="-122"/>
                <a:sym typeface="+mn-ea"/>
              </a:rPr>
              <a:t>现有研究特点</a:t>
            </a:r>
          </a:p>
        </p:txBody>
      </p:sp>
      <p:sp>
        <p:nvSpPr>
          <p:cNvPr id="28" name="文本框 27"/>
          <p:cNvSpPr txBox="1"/>
          <p:nvPr/>
        </p:nvSpPr>
        <p:spPr>
          <a:xfrm>
            <a:off x="7219950" y="1607185"/>
            <a:ext cx="894080" cy="521970"/>
          </a:xfrm>
          <a:prstGeom prst="rect">
            <a:avLst/>
          </a:prstGeom>
          <a:solidFill>
            <a:srgbClr val="904423"/>
          </a:solidFill>
        </p:spPr>
        <p:txBody>
          <a:bodyPr wrap="none" rtlCol="0" anchor="t">
            <a:spAutoFit/>
          </a:bodyPr>
          <a:lstStyle/>
          <a:p>
            <a:r>
              <a:rPr lang="zh-CN" altLang="en-US" sz="2800" b="1">
                <a:solidFill>
                  <a:schemeClr val="bg1"/>
                </a:solidFill>
                <a:latin typeface="微软雅黑" panose="020B0503020204020204" charset="-122"/>
                <a:ea typeface="微软雅黑" panose="020B0503020204020204" charset="-122"/>
                <a:sym typeface="+mn-ea"/>
              </a:rPr>
              <a:t>不足</a:t>
            </a:r>
          </a:p>
        </p:txBody>
      </p:sp>
      <p:sp>
        <p:nvSpPr>
          <p:cNvPr id="3" name="文本框 2"/>
          <p:cNvSpPr txBox="1"/>
          <p:nvPr/>
        </p:nvSpPr>
        <p:spPr>
          <a:xfrm>
            <a:off x="1452245" y="5586730"/>
            <a:ext cx="10316210" cy="337185"/>
          </a:xfrm>
          <a:prstGeom prst="rect">
            <a:avLst/>
          </a:prstGeom>
          <a:noFill/>
        </p:spPr>
        <p:txBody>
          <a:bodyPr wrap="square" rtlCol="0" anchor="t">
            <a:spAutoFit/>
          </a:bodyPr>
          <a:lstStyle/>
          <a:p>
            <a:r>
              <a:rPr lang="en-US" altLang="zh-CN" sz="1600">
                <a:latin typeface="Times New Roman" panose="02020603050405020304" charset="0"/>
                <a:cs typeface="Times New Roman" panose="02020603050405020304" charset="0"/>
              </a:rPr>
              <a:t>[1] </a:t>
            </a:r>
            <a:r>
              <a:rPr lang="zh-CN" altLang="en-US" sz="1600">
                <a:latin typeface="Times New Roman" panose="02020603050405020304" charset="0"/>
                <a:cs typeface="Times New Roman" panose="02020603050405020304" charset="0"/>
              </a:rPr>
              <a:t>Li W. Blockchain-enabled identity verification for safe ridesharing leveraging</a:t>
            </a:r>
            <a:r>
              <a:rPr lang="en-US" altLang="zh-CN" sz="1600">
                <a:latin typeface="Times New Roman" panose="02020603050405020304" charset="0"/>
                <a:cs typeface="Times New Roman" panose="02020603050405020304" charset="0"/>
              </a:rPr>
              <a:t> </a:t>
            </a:r>
            <a:r>
              <a:rPr lang="zh-CN" altLang="en-US" sz="1600">
                <a:latin typeface="Times New Roman" panose="02020603050405020304" charset="0"/>
                <a:cs typeface="Times New Roman" panose="02020603050405020304" charset="0"/>
              </a:rPr>
              <a:t>zero-knowledge proof[M]. 2020.</a:t>
            </a:r>
          </a:p>
        </p:txBody>
      </p:sp>
      <p:sp>
        <p:nvSpPr>
          <p:cNvPr id="8" name="文本框 7"/>
          <p:cNvSpPr txBox="1"/>
          <p:nvPr/>
        </p:nvSpPr>
        <p:spPr>
          <a:xfrm>
            <a:off x="1452245" y="5876925"/>
            <a:ext cx="10735310" cy="337185"/>
          </a:xfrm>
          <a:prstGeom prst="rect">
            <a:avLst/>
          </a:prstGeom>
          <a:noFill/>
        </p:spPr>
        <p:txBody>
          <a:bodyPr wrap="square" rtlCol="0" anchor="t">
            <a:spAutoFit/>
          </a:bodyPr>
          <a:lstStyle/>
          <a:p>
            <a:r>
              <a:rPr lang="en-US" altLang="zh-CN" sz="1600">
                <a:latin typeface="Times New Roman" panose="02020603050405020304" charset="0"/>
                <a:cs typeface="Times New Roman" panose="02020603050405020304" charset="0"/>
              </a:rPr>
              <a:t>[2] </a:t>
            </a:r>
            <a:r>
              <a:rPr lang="zh-CN" altLang="en-US" sz="1600">
                <a:latin typeface="Times New Roman" panose="02020603050405020304" charset="0"/>
                <a:cs typeface="Times New Roman" panose="02020603050405020304" charset="0"/>
              </a:rPr>
              <a:t>Baza M. A light blockchain-powered privacy-preserving organization scheme for ride sharing services[C]. 2020</a:t>
            </a:r>
          </a:p>
        </p:txBody>
      </p:sp>
      <p:sp>
        <p:nvSpPr>
          <p:cNvPr id="10" name="文本框 9"/>
          <p:cNvSpPr txBox="1"/>
          <p:nvPr/>
        </p:nvSpPr>
        <p:spPr>
          <a:xfrm>
            <a:off x="1452245" y="6147435"/>
            <a:ext cx="7366000" cy="337185"/>
          </a:xfrm>
          <a:prstGeom prst="rect">
            <a:avLst/>
          </a:prstGeom>
          <a:noFill/>
        </p:spPr>
        <p:txBody>
          <a:bodyPr wrap="square" rtlCol="0" anchor="t">
            <a:spAutoFit/>
          </a:bodyPr>
          <a:lstStyle/>
          <a:p>
            <a:r>
              <a:rPr lang="en-US" altLang="zh-CN" sz="1600" dirty="0">
                <a:latin typeface="Times New Roman" panose="02020603050405020304" charset="0"/>
                <a:cs typeface="Times New Roman" panose="02020603050405020304" charset="0"/>
              </a:rPr>
              <a:t>[3] </a:t>
            </a:r>
            <a:r>
              <a:rPr lang="zh-CN" altLang="en-US" sz="1600" dirty="0">
                <a:latin typeface="Times New Roman" panose="02020603050405020304" charset="0"/>
                <a:cs typeface="Times New Roman" panose="02020603050405020304" charset="0"/>
              </a:rPr>
              <a:t>Deng X. Electronic payment schemes based on blockchain in vanets[J].</a:t>
            </a:r>
            <a:r>
              <a:rPr lang="en-US" altLang="zh-CN" sz="1600" dirty="0">
                <a:latin typeface="Times New Roman" panose="02020603050405020304" charset="0"/>
                <a:cs typeface="Times New Roman" panose="02020603050405020304" charset="0"/>
              </a:rPr>
              <a:t> </a:t>
            </a:r>
            <a:r>
              <a:rPr lang="zh-CN" altLang="en-US" sz="1600" dirty="0">
                <a:latin typeface="Times New Roman" panose="02020603050405020304" charset="0"/>
                <a:cs typeface="Times New Roman" panose="02020603050405020304" charset="0"/>
              </a:rPr>
              <a:t>2020.</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a:blip r:embed="rId3"/>
          <a:stretch>
            <a:fillRect/>
          </a:stretch>
        </p:blipFill>
        <p:spPr>
          <a:xfrm>
            <a:off x="7263765" y="1703705"/>
            <a:ext cx="2774950" cy="2745740"/>
          </a:xfrm>
          <a:prstGeom prst="rect">
            <a:avLst/>
          </a:prstGeom>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6</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矢量地图空间索引技术</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12" name="文本框 11"/>
          <p:cNvSpPr txBox="1"/>
          <p:nvPr/>
        </p:nvSpPr>
        <p:spPr>
          <a:xfrm>
            <a:off x="2583180" y="1316990"/>
            <a:ext cx="1402080" cy="460375"/>
          </a:xfrm>
          <a:prstGeom prst="rect">
            <a:avLst/>
          </a:prstGeom>
          <a:solidFill>
            <a:srgbClr val="166936"/>
          </a:solidFill>
        </p:spPr>
        <p:txBody>
          <a:bodyPr wrap="none" rtlCol="0" anchor="t">
            <a:spAutoFit/>
          </a:bodyPr>
          <a:lstStyle/>
          <a:p>
            <a:r>
              <a:rPr lang="zh-CN" altLang="en-US" sz="2400" b="1">
                <a:solidFill>
                  <a:schemeClr val="bg1"/>
                </a:solidFill>
                <a:latin typeface="微软雅黑" panose="020B0503020204020204" charset="-122"/>
                <a:ea typeface="微软雅黑" panose="020B0503020204020204" charset="-122"/>
                <a:sym typeface="+mn-ea"/>
              </a:rPr>
              <a:t>网格索引</a:t>
            </a:r>
            <a:endParaRPr lang="zh-CN" altLang="en-US" sz="2400" b="1" baseline="30000">
              <a:solidFill>
                <a:schemeClr val="bg1"/>
              </a:solidFill>
              <a:latin typeface="微软雅黑" panose="020B0503020204020204" charset="-122"/>
              <a:ea typeface="微软雅黑" panose="020B0503020204020204" charset="-122"/>
              <a:sym typeface="+mn-ea"/>
            </a:endParaRPr>
          </a:p>
        </p:txBody>
      </p:sp>
      <p:sp>
        <p:nvSpPr>
          <p:cNvPr id="13" name="文本框 12"/>
          <p:cNvSpPr txBox="1"/>
          <p:nvPr/>
        </p:nvSpPr>
        <p:spPr>
          <a:xfrm>
            <a:off x="7810500" y="1275715"/>
            <a:ext cx="1706880" cy="460375"/>
          </a:xfrm>
          <a:prstGeom prst="rect">
            <a:avLst/>
          </a:prstGeom>
          <a:solidFill>
            <a:srgbClr val="166936"/>
          </a:solidFill>
        </p:spPr>
        <p:txBody>
          <a:bodyPr wrap="none" rtlCol="0" anchor="t">
            <a:spAutoFit/>
          </a:bodyPr>
          <a:lstStyle/>
          <a:p>
            <a:r>
              <a:rPr lang="zh-CN" altLang="en-US" sz="2400" b="1">
                <a:solidFill>
                  <a:schemeClr val="bg1"/>
                </a:solidFill>
                <a:latin typeface="微软雅黑" panose="020B0503020204020204" charset="-122"/>
                <a:ea typeface="微软雅黑" panose="020B0503020204020204" charset="-122"/>
                <a:sym typeface="+mn-ea"/>
              </a:rPr>
              <a:t>四叉树索引</a:t>
            </a:r>
          </a:p>
        </p:txBody>
      </p:sp>
      <p:sp>
        <p:nvSpPr>
          <p:cNvPr id="15" name="文本框 14"/>
          <p:cNvSpPr txBox="1"/>
          <p:nvPr/>
        </p:nvSpPr>
        <p:spPr>
          <a:xfrm>
            <a:off x="1475740" y="4431665"/>
            <a:ext cx="4075430" cy="398780"/>
          </a:xfrm>
          <a:prstGeom prst="rect">
            <a:avLst/>
          </a:prstGeom>
          <a:noFill/>
        </p:spPr>
        <p:txBody>
          <a:bodyPr wrap="none" rtlCol="0" anchor="t">
            <a:spAutoFit/>
          </a:bodyPr>
          <a:lstStyle/>
          <a:p>
            <a:pPr algn="l"/>
            <a:r>
              <a:rPr lang="zh-CN" altLang="en-US" sz="2000">
                <a:latin typeface="微软雅黑" panose="020B0503020204020204" charset="-122"/>
                <a:ea typeface="微软雅黑" panose="020B0503020204020204" charset="-122"/>
                <a:cs typeface="微软雅黑" panose="020B0503020204020204" charset="-122"/>
                <a:sym typeface="+mn-ea"/>
              </a:rPr>
              <a:t>用(x, y, z) 来索引图块</a:t>
            </a:r>
            <a:r>
              <a:rPr lang="en-US" altLang="zh-CN" sz="2000" baseline="30000">
                <a:latin typeface="微软雅黑" panose="020B0503020204020204" charset="-122"/>
                <a:ea typeface="微软雅黑" panose="020B0503020204020204" charset="-122"/>
                <a:cs typeface="微软雅黑" panose="020B0503020204020204" charset="-122"/>
                <a:sym typeface="+mn-ea"/>
              </a:rPr>
              <a:t>[1]</a:t>
            </a:r>
            <a:r>
              <a:rPr lang="zh-CN" altLang="en-US" sz="2000">
                <a:latin typeface="微软雅黑" panose="020B0503020204020204" charset="-122"/>
                <a:ea typeface="微软雅黑" panose="020B0503020204020204" charset="-122"/>
                <a:cs typeface="微软雅黑" panose="020B0503020204020204" charset="-122"/>
                <a:sym typeface="+mn-ea"/>
              </a:rPr>
              <a:t>，</a:t>
            </a:r>
            <a:r>
              <a:rPr lang="zh-CN" altLang="en-US" sz="2000">
                <a:solidFill>
                  <a:srgbClr val="0070C0"/>
                </a:solidFill>
                <a:latin typeface="微软雅黑" panose="020B0503020204020204" charset="-122"/>
                <a:ea typeface="微软雅黑" panose="020B0503020204020204" charset="-122"/>
                <a:cs typeface="微软雅黑" panose="020B0503020204020204" charset="-122"/>
                <a:sym typeface="+mn-ea"/>
              </a:rPr>
              <a:t>形式简单</a:t>
            </a:r>
          </a:p>
        </p:txBody>
      </p:sp>
      <p:sp>
        <p:nvSpPr>
          <p:cNvPr id="16" name="文本框 15"/>
          <p:cNvSpPr txBox="1"/>
          <p:nvPr/>
        </p:nvSpPr>
        <p:spPr>
          <a:xfrm>
            <a:off x="1187450" y="5229860"/>
            <a:ext cx="4500880" cy="398780"/>
          </a:xfrm>
          <a:prstGeom prst="rect">
            <a:avLst/>
          </a:prstGeom>
          <a:noFill/>
        </p:spPr>
        <p:txBody>
          <a:bodyPr wrap="none" rtlCol="0" anchor="t">
            <a:spAutoFit/>
          </a:bodyPr>
          <a:lstStyle/>
          <a:p>
            <a:r>
              <a:rPr lang="zh-CN" altLang="en-US" sz="2000">
                <a:solidFill>
                  <a:srgbClr val="C00000"/>
                </a:solidFill>
                <a:latin typeface="微软雅黑" panose="020B0503020204020204" charset="-122"/>
                <a:ea typeface="微软雅黑" panose="020B0503020204020204" charset="-122"/>
                <a:sym typeface="+mn-ea"/>
              </a:rPr>
              <a:t>三字段查询在处理海量数据时效率低下</a:t>
            </a:r>
          </a:p>
        </p:txBody>
      </p:sp>
      <p:sp>
        <p:nvSpPr>
          <p:cNvPr id="19" name="文本框 18"/>
          <p:cNvSpPr txBox="1"/>
          <p:nvPr/>
        </p:nvSpPr>
        <p:spPr>
          <a:xfrm>
            <a:off x="1282700" y="4831080"/>
            <a:ext cx="4246880" cy="398780"/>
          </a:xfrm>
          <a:prstGeom prst="rect">
            <a:avLst/>
          </a:prstGeom>
          <a:noFill/>
        </p:spPr>
        <p:txBody>
          <a:bodyPr wrap="none" rtlCol="0" anchor="t">
            <a:spAutoFit/>
          </a:bodyPr>
          <a:lstStyle/>
          <a:p>
            <a:r>
              <a:rPr lang="zh-CN" altLang="en-US" sz="2000">
                <a:latin typeface="微软雅黑" panose="020B0503020204020204" charset="-122"/>
                <a:ea typeface="微软雅黑" panose="020B0503020204020204" charset="-122"/>
                <a:sym typeface="+mn-ea"/>
              </a:rPr>
              <a:t>谷歌地图的索引方式与网格索引相同</a:t>
            </a:r>
          </a:p>
        </p:txBody>
      </p:sp>
      <p:pic>
        <p:nvPicPr>
          <p:cNvPr id="21" name="图片 20"/>
          <p:cNvPicPr>
            <a:picLocks noChangeAspect="1"/>
          </p:cNvPicPr>
          <p:nvPr/>
        </p:nvPicPr>
        <p:blipFill>
          <a:blip r:embed="rId5"/>
          <a:stretch>
            <a:fillRect/>
          </a:stretch>
        </p:blipFill>
        <p:spPr>
          <a:xfrm>
            <a:off x="1986280" y="1772285"/>
            <a:ext cx="2621280" cy="2659380"/>
          </a:xfrm>
          <a:prstGeom prst="rect">
            <a:avLst/>
          </a:prstGeom>
        </p:spPr>
      </p:pic>
      <p:sp>
        <p:nvSpPr>
          <p:cNvPr id="22" name="文本框 21"/>
          <p:cNvSpPr txBox="1"/>
          <p:nvPr/>
        </p:nvSpPr>
        <p:spPr>
          <a:xfrm>
            <a:off x="7189470" y="4380230"/>
            <a:ext cx="3495675" cy="398780"/>
          </a:xfrm>
          <a:prstGeom prst="rect">
            <a:avLst/>
          </a:prstGeom>
          <a:noFill/>
        </p:spPr>
        <p:txBody>
          <a:bodyPr wrap="none" rtlCol="0" anchor="t">
            <a:spAutoFit/>
          </a:bodyPr>
          <a:lstStyle/>
          <a:p>
            <a:pPr algn="l"/>
            <a:r>
              <a:rPr lang="zh-CN" altLang="en-US" sz="2000">
                <a:latin typeface="微软雅黑" panose="020B0503020204020204" charset="-122"/>
                <a:ea typeface="微软雅黑" panose="020B0503020204020204" charset="-122"/>
                <a:cs typeface="微软雅黑" panose="020B0503020204020204" charset="-122"/>
                <a:sym typeface="+mn-ea"/>
              </a:rPr>
              <a:t>用</a:t>
            </a:r>
            <a:r>
              <a:rPr lang="en-US" altLang="zh-CN" sz="2000">
                <a:latin typeface="微软雅黑" panose="020B0503020204020204" charset="-122"/>
                <a:ea typeface="微软雅黑" panose="020B0503020204020204" charset="-122"/>
                <a:cs typeface="微软雅黑" panose="020B0503020204020204" charset="-122"/>
                <a:sym typeface="+mn-ea"/>
              </a:rPr>
              <a:t>(</a:t>
            </a:r>
            <a:r>
              <a:rPr lang="zh-CN" altLang="en-US" sz="2000">
                <a:latin typeface="微软雅黑" panose="020B0503020204020204" charset="-122"/>
                <a:ea typeface="微软雅黑" panose="020B0503020204020204" charset="-122"/>
                <a:cs typeface="微软雅黑" panose="020B0503020204020204" charset="-122"/>
                <a:sym typeface="+mn-ea"/>
              </a:rPr>
              <a:t>z</a:t>
            </a:r>
            <a:r>
              <a:rPr lang="en-US" altLang="zh-CN" sz="2000">
                <a:latin typeface="微软雅黑" panose="020B0503020204020204" charset="-122"/>
                <a:ea typeface="微软雅黑" panose="020B0503020204020204" charset="-122"/>
                <a:cs typeface="微软雅黑" panose="020B0503020204020204" charset="-122"/>
                <a:sym typeface="+mn-ea"/>
              </a:rPr>
              <a:t>, </a:t>
            </a:r>
            <a:r>
              <a:rPr lang="zh-CN" altLang="en-US" sz="2000">
                <a:latin typeface="微软雅黑" panose="020B0503020204020204" charset="-122"/>
                <a:ea typeface="微软雅黑" panose="020B0503020204020204" charset="-122"/>
                <a:cs typeface="微软雅黑" panose="020B0503020204020204" charset="-122"/>
                <a:sym typeface="+mn-ea"/>
              </a:rPr>
              <a:t>quadkeys</a:t>
            </a:r>
            <a:r>
              <a:rPr lang="en-US" altLang="zh-CN" sz="2000">
                <a:latin typeface="微软雅黑" panose="020B0503020204020204" charset="-122"/>
                <a:ea typeface="微软雅黑" panose="020B0503020204020204" charset="-122"/>
                <a:cs typeface="微软雅黑" panose="020B0503020204020204" charset="-122"/>
                <a:sym typeface="+mn-ea"/>
              </a:rPr>
              <a:t>)</a:t>
            </a:r>
            <a:r>
              <a:rPr lang="zh-CN" altLang="en-US" sz="2000">
                <a:latin typeface="微软雅黑" panose="020B0503020204020204" charset="-122"/>
                <a:ea typeface="微软雅黑" panose="020B0503020204020204" charset="-122"/>
                <a:cs typeface="微软雅黑" panose="020B0503020204020204" charset="-122"/>
                <a:sym typeface="+mn-ea"/>
              </a:rPr>
              <a:t>来索引图块</a:t>
            </a:r>
            <a:r>
              <a:rPr lang="en-US" altLang="zh-CN" sz="2000" baseline="30000">
                <a:latin typeface="微软雅黑" panose="020B0503020204020204" charset="-122"/>
                <a:ea typeface="微软雅黑" panose="020B0503020204020204" charset="-122"/>
                <a:cs typeface="微软雅黑" panose="020B0503020204020204" charset="-122"/>
                <a:sym typeface="+mn-ea"/>
              </a:rPr>
              <a:t>[2]</a:t>
            </a:r>
          </a:p>
        </p:txBody>
      </p:sp>
      <p:sp>
        <p:nvSpPr>
          <p:cNvPr id="23" name="文本框 22"/>
          <p:cNvSpPr txBox="1"/>
          <p:nvPr/>
        </p:nvSpPr>
        <p:spPr>
          <a:xfrm>
            <a:off x="7098030" y="4779010"/>
            <a:ext cx="3484880" cy="398780"/>
          </a:xfrm>
          <a:prstGeom prst="rect">
            <a:avLst/>
          </a:prstGeom>
          <a:noFill/>
        </p:spPr>
        <p:txBody>
          <a:bodyPr wrap="none" rtlCol="0" anchor="t">
            <a:spAutoFit/>
          </a:bodyPr>
          <a:lstStyle/>
          <a:p>
            <a:r>
              <a:rPr lang="zh-CN" altLang="en-US" sz="2000">
                <a:latin typeface="微软雅黑" panose="020B0503020204020204" charset="-122"/>
                <a:ea typeface="微软雅黑" panose="020B0503020204020204" charset="-122"/>
                <a:sym typeface="+mn-ea"/>
              </a:rPr>
              <a:t>微软必应地图使用四叉树索引</a:t>
            </a:r>
          </a:p>
        </p:txBody>
      </p:sp>
      <p:sp>
        <p:nvSpPr>
          <p:cNvPr id="24" name="文本框 23"/>
          <p:cNvSpPr txBox="1"/>
          <p:nvPr/>
        </p:nvSpPr>
        <p:spPr>
          <a:xfrm>
            <a:off x="6613525" y="5212080"/>
            <a:ext cx="5008880" cy="398780"/>
          </a:xfrm>
          <a:prstGeom prst="rect">
            <a:avLst/>
          </a:prstGeom>
          <a:noFill/>
        </p:spPr>
        <p:txBody>
          <a:bodyPr wrap="none" rtlCol="0" anchor="t">
            <a:spAutoFit/>
          </a:bodyPr>
          <a:lstStyle/>
          <a:p>
            <a:r>
              <a:rPr lang="zh-CN" altLang="en-US" sz="2000">
                <a:solidFill>
                  <a:srgbClr val="0070C0"/>
                </a:solidFill>
                <a:latin typeface="微软雅黑" panose="020B0503020204020204" charset="-122"/>
                <a:ea typeface="微软雅黑" panose="020B0503020204020204" charset="-122"/>
                <a:sym typeface="+mn-ea"/>
              </a:rPr>
              <a:t>将三字段查询改为两个字段，优化查询效率</a:t>
            </a:r>
          </a:p>
        </p:txBody>
      </p:sp>
      <p:sp>
        <p:nvSpPr>
          <p:cNvPr id="2" name="文本框 1"/>
          <p:cNvSpPr txBox="1"/>
          <p:nvPr/>
        </p:nvSpPr>
        <p:spPr>
          <a:xfrm>
            <a:off x="1442720" y="5847080"/>
            <a:ext cx="7044690" cy="337185"/>
          </a:xfrm>
          <a:prstGeom prst="rect">
            <a:avLst/>
          </a:prstGeom>
          <a:noFill/>
        </p:spPr>
        <p:txBody>
          <a:bodyPr wrap="square" rtlCol="0" anchor="t">
            <a:spAutoFit/>
          </a:bodyPr>
          <a:lstStyle/>
          <a:p>
            <a:r>
              <a:rPr lang="en-US" altLang="zh-CN" sz="1600">
                <a:latin typeface="Times New Roman" panose="02020603050405020304" charset="0"/>
                <a:cs typeface="Times New Roman" panose="02020603050405020304" charset="0"/>
              </a:rPr>
              <a:t>[1] </a:t>
            </a:r>
            <a:r>
              <a:rPr lang="zh-CN" altLang="en-US" sz="1600">
                <a:latin typeface="Times New Roman" panose="02020603050405020304" charset="0"/>
                <a:cs typeface="Times New Roman" panose="02020603050405020304" charset="0"/>
              </a:rPr>
              <a:t>Ramos J. A progressive vector map browser for the web[J]. 2009.</a:t>
            </a:r>
          </a:p>
        </p:txBody>
      </p:sp>
      <p:sp>
        <p:nvSpPr>
          <p:cNvPr id="3" name="文本框 2"/>
          <p:cNvSpPr txBox="1"/>
          <p:nvPr/>
        </p:nvSpPr>
        <p:spPr>
          <a:xfrm>
            <a:off x="1442720" y="6126480"/>
            <a:ext cx="7224395" cy="337185"/>
          </a:xfrm>
          <a:prstGeom prst="rect">
            <a:avLst/>
          </a:prstGeom>
          <a:noFill/>
        </p:spPr>
        <p:txBody>
          <a:bodyPr wrap="square" rtlCol="0" anchor="t">
            <a:spAutoFit/>
          </a:bodyPr>
          <a:lstStyle/>
          <a:p>
            <a:r>
              <a:rPr lang="en-US" altLang="zh-CN" sz="1600">
                <a:latin typeface="Times New Roman" panose="02020603050405020304" charset="0"/>
                <a:cs typeface="Times New Roman" panose="02020603050405020304" charset="0"/>
              </a:rPr>
              <a:t>[2] </a:t>
            </a:r>
            <a:r>
              <a:rPr lang="zh-CN" altLang="en-US" sz="1600">
                <a:latin typeface="Times New Roman" panose="02020603050405020304" charset="0"/>
                <a:cs typeface="Times New Roman" panose="02020603050405020304" charset="0"/>
              </a:rPr>
              <a:t>Nie Y. Spatial index for tile map service based on z curve[J]. 2012.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7</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路径规划的研究</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2" name="文本框 1"/>
          <p:cNvSpPr txBox="1"/>
          <p:nvPr/>
        </p:nvSpPr>
        <p:spPr>
          <a:xfrm>
            <a:off x="1567180" y="1557020"/>
            <a:ext cx="3428365" cy="521970"/>
          </a:xfrm>
          <a:prstGeom prst="rect">
            <a:avLst/>
          </a:prstGeom>
          <a:solidFill>
            <a:srgbClr val="166936"/>
          </a:solidFill>
        </p:spPr>
        <p:txBody>
          <a:bodyPr wrap="square" rtlCol="0">
            <a:spAutoFit/>
          </a:bodyPr>
          <a:lstStyle/>
          <a:p>
            <a:r>
              <a:rPr lang="zh-CN" altLang="en-US" sz="2800" b="1">
                <a:solidFill>
                  <a:schemeClr val="bg1"/>
                </a:solidFill>
                <a:latin typeface="微软雅黑" panose="020B0503020204020204" charset="-122"/>
                <a:ea typeface="微软雅黑" panose="020B0503020204020204" charset="-122"/>
              </a:rPr>
              <a:t>路径规划算法的对比</a:t>
            </a:r>
          </a:p>
        </p:txBody>
      </p:sp>
      <p:sp>
        <p:nvSpPr>
          <p:cNvPr id="3" name="文本框 2"/>
          <p:cNvSpPr txBox="1"/>
          <p:nvPr/>
        </p:nvSpPr>
        <p:spPr>
          <a:xfrm>
            <a:off x="1757680" y="2263775"/>
            <a:ext cx="10081895" cy="2676525"/>
          </a:xfrm>
          <a:prstGeom prst="rect">
            <a:avLst/>
          </a:prstGeom>
          <a:noFill/>
        </p:spPr>
        <p:txBody>
          <a:bodyPr wrap="square" rtlCol="0">
            <a:spAutoFit/>
          </a:bodyPr>
          <a:lstStyle/>
          <a:p>
            <a:pPr marL="285750" indent="-285750">
              <a:buFont typeface="Arial" panose="020B0604020202020204" pitchFamily="34" charset="0"/>
              <a:buChar char="•"/>
            </a:pPr>
            <a:r>
              <a:rPr lang="en-US" altLang="zh-CN" sz="2400">
                <a:latin typeface="微软雅黑" panose="020B0503020204020204" charset="-122"/>
                <a:ea typeface="微软雅黑" panose="020B0503020204020204" charset="-122"/>
                <a:cs typeface="微软雅黑" panose="020B0503020204020204" charset="-122"/>
              </a:rPr>
              <a:t>Dijkstra     </a:t>
            </a:r>
            <a:r>
              <a:rPr lang="zh-CN" altLang="en-US" sz="2400">
                <a:latin typeface="微软雅黑" panose="020B0503020204020204" charset="-122"/>
                <a:ea typeface="微软雅黑" panose="020B0503020204020204" charset="-122"/>
                <a:cs typeface="微软雅黑" panose="020B0503020204020204" charset="-122"/>
              </a:rPr>
              <a:t>静态路径规划算法的鼻祖</a:t>
            </a:r>
            <a:r>
              <a:rPr lang="en-US" altLang="zh-CN" sz="2400" baseline="30000">
                <a:latin typeface="微软雅黑" panose="020B0503020204020204" charset="-122"/>
                <a:ea typeface="微软雅黑" panose="020B0503020204020204" charset="-122"/>
                <a:cs typeface="微软雅黑" panose="020B0503020204020204" charset="-122"/>
              </a:rPr>
              <a:t>[1]</a:t>
            </a:r>
            <a:endParaRPr lang="en-US" altLang="zh-CN" sz="240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endParaRPr lang="en-US" altLang="zh-CN" sz="240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en-US" altLang="zh-CN" sz="2400">
                <a:latin typeface="微软雅黑" panose="020B0503020204020204" charset="-122"/>
                <a:ea typeface="微软雅黑" panose="020B0503020204020204" charset="-122"/>
                <a:cs typeface="微软雅黑" panose="020B0503020204020204" charset="-122"/>
              </a:rPr>
              <a:t>A*             </a:t>
            </a:r>
            <a:r>
              <a:rPr lang="zh-CN" altLang="en-US" sz="2400">
                <a:latin typeface="微软雅黑" panose="020B0503020204020204" charset="-122"/>
                <a:ea typeface="微软雅黑" panose="020B0503020204020204" charset="-122"/>
                <a:cs typeface="微软雅黑" panose="020B0503020204020204" charset="-122"/>
              </a:rPr>
              <a:t>加入了启发式函数，复杂度降低</a:t>
            </a:r>
            <a:r>
              <a:rPr lang="en-US" altLang="zh-CN" sz="2400" baseline="30000">
                <a:latin typeface="微软雅黑" panose="020B0503020204020204" charset="-122"/>
                <a:ea typeface="微软雅黑" panose="020B0503020204020204" charset="-122"/>
                <a:cs typeface="微软雅黑" panose="020B0503020204020204" charset="-122"/>
              </a:rPr>
              <a:t>[2]</a:t>
            </a:r>
            <a:endParaRPr lang="en-US" altLang="zh-CN" sz="240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endParaRPr lang="en-US" altLang="zh-CN" sz="240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en-US" altLang="zh-CN" sz="2400">
                <a:latin typeface="微软雅黑" panose="020B0503020204020204" charset="-122"/>
                <a:ea typeface="微软雅黑" panose="020B0503020204020204" charset="-122"/>
                <a:cs typeface="微软雅黑" panose="020B0503020204020204" charset="-122"/>
              </a:rPr>
              <a:t>JPS            </a:t>
            </a:r>
            <a:r>
              <a:rPr lang="zh-CN" altLang="en-US" sz="2400">
                <a:latin typeface="微软雅黑" panose="020B0503020204020204" charset="-122"/>
                <a:ea typeface="微软雅黑" panose="020B0503020204020204" charset="-122"/>
                <a:cs typeface="微软雅黑" panose="020B0503020204020204" charset="-122"/>
              </a:rPr>
              <a:t>跳点搜索路径，可以避开障碍，但不适用于拓扑路网</a:t>
            </a:r>
            <a:r>
              <a:rPr lang="en-US" altLang="zh-CN" sz="2400" baseline="30000">
                <a:latin typeface="微软雅黑" panose="020B0503020204020204" charset="-122"/>
                <a:ea typeface="微软雅黑" panose="020B0503020204020204" charset="-122"/>
                <a:cs typeface="微软雅黑" panose="020B0503020204020204" charset="-122"/>
              </a:rPr>
              <a:t>[3]</a:t>
            </a:r>
            <a:endParaRPr lang="en-US" altLang="zh-CN" sz="240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endParaRPr lang="en-US" altLang="zh-CN" sz="240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en-US" altLang="zh-CN" sz="2400">
                <a:latin typeface="微软雅黑" panose="020B0503020204020204" charset="-122"/>
                <a:ea typeface="微软雅黑" panose="020B0503020204020204" charset="-122"/>
                <a:cs typeface="微软雅黑" panose="020B0503020204020204" charset="-122"/>
              </a:rPr>
              <a:t>CH            </a:t>
            </a:r>
            <a:r>
              <a:rPr lang="zh-CN" altLang="en-US" sz="2400">
                <a:latin typeface="微软雅黑" panose="020B0503020204020204" charset="-122"/>
                <a:ea typeface="微软雅黑" panose="020B0503020204020204" charset="-122"/>
                <a:cs typeface="微软雅黑" panose="020B0503020204020204" charset="-122"/>
              </a:rPr>
              <a:t>加入预处理，但更新复杂，不适用于实时交通环境</a:t>
            </a:r>
            <a:r>
              <a:rPr lang="en-US" altLang="zh-CN" sz="2400" baseline="30000">
                <a:latin typeface="微软雅黑" panose="020B0503020204020204" charset="-122"/>
                <a:ea typeface="微软雅黑" panose="020B0503020204020204" charset="-122"/>
                <a:cs typeface="微软雅黑" panose="020B0503020204020204" charset="-122"/>
              </a:rPr>
              <a:t>[4]</a:t>
            </a:r>
          </a:p>
        </p:txBody>
      </p:sp>
      <p:sp>
        <p:nvSpPr>
          <p:cNvPr id="6" name="文本框 5"/>
          <p:cNvSpPr txBox="1"/>
          <p:nvPr/>
        </p:nvSpPr>
        <p:spPr>
          <a:xfrm>
            <a:off x="1438910" y="5337175"/>
            <a:ext cx="9892665" cy="337185"/>
          </a:xfrm>
          <a:prstGeom prst="rect">
            <a:avLst/>
          </a:prstGeom>
          <a:noFill/>
        </p:spPr>
        <p:txBody>
          <a:bodyPr wrap="square" rtlCol="0" anchor="t">
            <a:spAutoFit/>
          </a:bodyPr>
          <a:lstStyle/>
          <a:p>
            <a:r>
              <a:rPr lang="en-US" sz="1600">
                <a:latin typeface="Times New Roman" panose="02020603050405020304" charset="0"/>
                <a:cs typeface="Times New Roman" panose="02020603050405020304" charset="0"/>
              </a:rPr>
              <a:t>[1]</a:t>
            </a:r>
            <a:r>
              <a:rPr sz="1600">
                <a:latin typeface="Times New Roman" panose="02020603050405020304" charset="0"/>
                <a:cs typeface="Times New Roman" panose="02020603050405020304" charset="0"/>
              </a:rPr>
              <a:t>Lee D H. Taxi dispatch system based on current demands and real-time</a:t>
            </a:r>
            <a:r>
              <a:rPr lang="en-US" sz="1600">
                <a:latin typeface="Times New Roman" panose="02020603050405020304" charset="0"/>
                <a:cs typeface="Times New Roman" panose="02020603050405020304" charset="0"/>
              </a:rPr>
              <a:t> </a:t>
            </a:r>
            <a:r>
              <a:rPr sz="1600">
                <a:latin typeface="Times New Roman" panose="02020603050405020304" charset="0"/>
                <a:cs typeface="Times New Roman" panose="02020603050405020304" charset="0"/>
              </a:rPr>
              <a:t>traffic conditions[J]. 2004</a:t>
            </a:r>
            <a:r>
              <a:rPr lang="en-US" sz="1600">
                <a:latin typeface="Times New Roman" panose="02020603050405020304" charset="0"/>
                <a:cs typeface="Times New Roman" panose="02020603050405020304" charset="0"/>
              </a:rPr>
              <a:t>.</a:t>
            </a:r>
          </a:p>
        </p:txBody>
      </p:sp>
      <p:sp>
        <p:nvSpPr>
          <p:cNvPr id="8" name="文本框 7"/>
          <p:cNvSpPr txBox="1"/>
          <p:nvPr/>
        </p:nvSpPr>
        <p:spPr>
          <a:xfrm>
            <a:off x="1438910" y="5608320"/>
            <a:ext cx="7712075" cy="337185"/>
          </a:xfrm>
          <a:prstGeom prst="rect">
            <a:avLst/>
          </a:prstGeom>
          <a:noFill/>
        </p:spPr>
        <p:txBody>
          <a:bodyPr wrap="square" rtlCol="0" anchor="t">
            <a:spAutoFit/>
          </a:bodyPr>
          <a:lstStyle/>
          <a:p>
            <a:r>
              <a:rPr lang="en-US" altLang="zh-CN" sz="1600">
                <a:latin typeface="Times New Roman" panose="02020603050405020304" charset="0"/>
                <a:cs typeface="Times New Roman" panose="02020603050405020304" charset="0"/>
              </a:rPr>
              <a:t>[2] </a:t>
            </a:r>
            <a:r>
              <a:rPr lang="zh-CN" altLang="en-US" sz="1600">
                <a:latin typeface="Times New Roman" panose="02020603050405020304" charset="0"/>
                <a:cs typeface="Times New Roman" panose="02020603050405020304" charset="0"/>
              </a:rPr>
              <a:t>Chen X. A new shortest path algorithm based on</a:t>
            </a:r>
            <a:r>
              <a:rPr lang="en-US" altLang="zh-CN" sz="1600">
                <a:latin typeface="Times New Roman" panose="02020603050405020304" charset="0"/>
                <a:cs typeface="Times New Roman" panose="02020603050405020304" charset="0"/>
              </a:rPr>
              <a:t> </a:t>
            </a:r>
            <a:r>
              <a:rPr lang="zh-CN" altLang="en-US" sz="1600">
                <a:latin typeface="Times New Roman" panose="02020603050405020304" charset="0"/>
                <a:cs typeface="Times New Roman" panose="02020603050405020304" charset="0"/>
              </a:rPr>
              <a:t>heuristic strategy[C]. 2006.</a:t>
            </a:r>
          </a:p>
        </p:txBody>
      </p:sp>
      <p:sp>
        <p:nvSpPr>
          <p:cNvPr id="10" name="文本框 9"/>
          <p:cNvSpPr txBox="1"/>
          <p:nvPr/>
        </p:nvSpPr>
        <p:spPr>
          <a:xfrm>
            <a:off x="1438910" y="5883275"/>
            <a:ext cx="7266305" cy="337185"/>
          </a:xfrm>
          <a:prstGeom prst="rect">
            <a:avLst/>
          </a:prstGeom>
          <a:noFill/>
        </p:spPr>
        <p:txBody>
          <a:bodyPr wrap="square" rtlCol="0" anchor="t">
            <a:spAutoFit/>
          </a:bodyPr>
          <a:lstStyle/>
          <a:p>
            <a:r>
              <a:rPr lang="en-US" altLang="zh-CN" sz="1600">
                <a:latin typeface="Times New Roman" panose="02020603050405020304" charset="0"/>
                <a:cs typeface="Times New Roman" panose="02020603050405020304" charset="0"/>
              </a:rPr>
              <a:t>[3] </a:t>
            </a:r>
            <a:r>
              <a:rPr lang="zh-CN" altLang="en-US" sz="1600">
                <a:latin typeface="Times New Roman" panose="02020603050405020304" charset="0"/>
                <a:cs typeface="Times New Roman" panose="02020603050405020304" charset="0"/>
              </a:rPr>
              <a:t>Harabor D D. Online graph pruning for pathfinding on grid maps[C].</a:t>
            </a:r>
            <a:r>
              <a:rPr lang="en-US" altLang="zh-CN" sz="1600">
                <a:latin typeface="Times New Roman" panose="02020603050405020304" charset="0"/>
                <a:cs typeface="Times New Roman" panose="02020603050405020304" charset="0"/>
              </a:rPr>
              <a:t> </a:t>
            </a:r>
            <a:r>
              <a:rPr lang="zh-CN" altLang="en-US" sz="1600">
                <a:latin typeface="Times New Roman" panose="02020603050405020304" charset="0"/>
                <a:cs typeface="Times New Roman" panose="02020603050405020304" charset="0"/>
              </a:rPr>
              <a:t>2011.</a:t>
            </a:r>
          </a:p>
        </p:txBody>
      </p:sp>
      <p:sp>
        <p:nvSpPr>
          <p:cNvPr id="12" name="文本框 11"/>
          <p:cNvSpPr txBox="1"/>
          <p:nvPr/>
        </p:nvSpPr>
        <p:spPr>
          <a:xfrm>
            <a:off x="1438910" y="6144260"/>
            <a:ext cx="10152380" cy="337185"/>
          </a:xfrm>
          <a:prstGeom prst="rect">
            <a:avLst/>
          </a:prstGeom>
          <a:noFill/>
        </p:spPr>
        <p:txBody>
          <a:bodyPr wrap="square" rtlCol="0" anchor="t">
            <a:spAutoFit/>
          </a:bodyPr>
          <a:lstStyle/>
          <a:p>
            <a:r>
              <a:rPr lang="en-US" altLang="zh-CN" sz="1600">
                <a:latin typeface="Times New Roman" panose="02020603050405020304" charset="0"/>
                <a:cs typeface="Times New Roman" panose="02020603050405020304" charset="0"/>
              </a:rPr>
              <a:t>[4] </a:t>
            </a:r>
            <a:r>
              <a:rPr lang="zh-CN" altLang="en-US" sz="1600">
                <a:latin typeface="Times New Roman" panose="02020603050405020304" charset="0"/>
                <a:cs typeface="Times New Roman" panose="02020603050405020304" charset="0"/>
              </a:rPr>
              <a:t>Geisberger R. Contraction hierarchies: Faster and simpler hierarchical</a:t>
            </a:r>
            <a:r>
              <a:rPr lang="en-US" altLang="zh-CN" sz="1600">
                <a:latin typeface="Times New Roman" panose="02020603050405020304" charset="0"/>
                <a:cs typeface="Times New Roman" panose="02020603050405020304" charset="0"/>
              </a:rPr>
              <a:t> </a:t>
            </a:r>
            <a:r>
              <a:rPr lang="zh-CN" altLang="en-US" sz="1600">
                <a:latin typeface="Times New Roman" panose="02020603050405020304" charset="0"/>
                <a:cs typeface="Times New Roman" panose="02020603050405020304" charset="0"/>
              </a:rPr>
              <a:t>routing in road networks[J]. 2008</a:t>
            </a:r>
            <a:r>
              <a:rPr lang="en-US" altLang="zh-CN" sz="1600">
                <a:latin typeface="Times New Roman" panose="02020603050405020304" charset="0"/>
                <a:cs typeface="Times New Roman" panose="02020603050405020304" charset="0"/>
              </a:rPr>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4">
            <a:alphaModFix amt="10000"/>
            <a:extLst>
              <a:ext uri="{28A0092B-C50C-407E-A947-70E740481C1C}">
                <a14:useLocalDpi xmlns:a14="http://schemas.microsoft.com/office/drawing/2010/main" val="0"/>
              </a:ext>
            </a:extLst>
          </a:blip>
          <a:srcRect r="36876" b="-166"/>
          <a:stretch>
            <a:fillRect/>
          </a:stretch>
        </p:blipFill>
        <p:spPr>
          <a:xfrm>
            <a:off x="8361045" y="441960"/>
            <a:ext cx="3854450" cy="6116320"/>
          </a:xfrm>
          <a:prstGeom prst="rect">
            <a:avLst/>
          </a:prstGeom>
        </p:spPr>
      </p:pic>
      <p:cxnSp>
        <p:nvCxnSpPr>
          <p:cNvPr id="10" name="直接连接符 9"/>
          <p:cNvCxnSpPr/>
          <p:nvPr/>
        </p:nvCxnSpPr>
        <p:spPr>
          <a:xfrm>
            <a:off x="2393676" y="3855363"/>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1362625" y="2885866"/>
            <a:ext cx="1021080" cy="1106805"/>
          </a:xfrm>
          <a:prstGeom prst="rect">
            <a:avLst/>
          </a:prstGeom>
          <a:noFill/>
        </p:spPr>
        <p:txBody>
          <a:bodyPr wrap="none" rtlCol="0">
            <a:spAutoFit/>
          </a:bodyPr>
          <a:lstStyle/>
          <a:p>
            <a:r>
              <a:rPr lang="en-US" altLang="zh-CN" sz="6600">
                <a:latin typeface="+mj-ea"/>
                <a:ea typeface="+mj-ea"/>
              </a:rPr>
              <a:t>02</a:t>
            </a:r>
            <a:endParaRPr lang="zh-CN" altLang="en-US" sz="6600">
              <a:latin typeface="+mj-ea"/>
              <a:ea typeface="+mj-ea"/>
            </a:endParaRPr>
          </a:p>
        </p:txBody>
      </p:sp>
      <p:sp>
        <p:nvSpPr>
          <p:cNvPr id="14" name="文本框 13"/>
          <p:cNvSpPr txBox="1"/>
          <p:nvPr/>
        </p:nvSpPr>
        <p:spPr>
          <a:xfrm>
            <a:off x="2393676" y="3024366"/>
            <a:ext cx="4450080" cy="829945"/>
          </a:xfrm>
          <a:prstGeom prst="rect">
            <a:avLst/>
          </a:prstGeom>
          <a:noFill/>
        </p:spPr>
        <p:txBody>
          <a:bodyPr wrap="none" rtlCol="0">
            <a:spAutoFit/>
          </a:bodyPr>
          <a:lstStyle/>
          <a:p>
            <a:r>
              <a:rPr lang="zh-CN" altLang="en-US" sz="4800">
                <a:latin typeface="微软雅黑" panose="020B0503020204020204" charset="-122"/>
                <a:ea typeface="微软雅黑" panose="020B0503020204020204" charset="-122"/>
              </a:rPr>
              <a:t>系统结构和流程</a:t>
            </a:r>
          </a:p>
        </p:txBody>
      </p:sp>
      <p:sp>
        <p:nvSpPr>
          <p:cNvPr id="2" name="日期占位符 1"/>
          <p:cNvSpPr>
            <a:spLocks noGrp="1"/>
          </p:cNvSpPr>
          <p:nvPr>
            <p:ph type="dt" sz="half" idx="10"/>
          </p:nvPr>
        </p:nvSpPr>
        <p:spPr/>
        <p:txBody>
          <a:bodyPr/>
          <a:lstStyle/>
          <a:p>
            <a:fld id="{BB962C8B-B14F-4D97-AF65-F5344CB8AC3E}" type="datetime1">
              <a:rPr lang="zh-CN" altLang="zh-CN"/>
              <a:t>2022/6/10</a:t>
            </a:fld>
            <a:endParaRPr lang="en-US" altLang="zh-CN"/>
          </a:p>
        </p:txBody>
      </p:sp>
      <p:sp>
        <p:nvSpPr>
          <p:cNvPr id="3" name="灯片编号占位符 2"/>
          <p:cNvSpPr>
            <a:spLocks noGrp="1"/>
          </p:cNvSpPr>
          <p:nvPr>
            <p:ph type="sldNum" sz="quarter" idx="12"/>
          </p:nvPr>
        </p:nvSpPr>
        <p:spPr/>
        <p:txBody>
          <a:bodyPr/>
          <a:lstStyle/>
          <a:p>
            <a:fld id="{F570AADD-B42F-47F7-ABFD-68DC17FE4F71}" type="slidenum">
              <a:rPr lang="zh-CN" altLang="en-US" smtClean="0"/>
              <a:t>8</a:t>
            </a:fld>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225" y="222885"/>
            <a:ext cx="890905" cy="890905"/>
          </a:xfrm>
          <a:prstGeom prst="rect">
            <a:avLst/>
          </a:prstGeom>
        </p:spPr>
      </p:pic>
      <p:sp>
        <p:nvSpPr>
          <p:cNvPr id="4" name="灯片编号占位符 3"/>
          <p:cNvSpPr>
            <a:spLocks noGrp="1"/>
          </p:cNvSpPr>
          <p:nvPr>
            <p:ph type="sldNum" sz="quarter" idx="12"/>
          </p:nvPr>
        </p:nvSpPr>
        <p:spPr/>
        <p:txBody>
          <a:bodyPr/>
          <a:lstStyle/>
          <a:p>
            <a:fld id="{5DD3DB80-B894-403A-B48E-6FDC1A72010E}" type="slidenum">
              <a:rPr lang="zh-CN" altLang="en-US" smtClean="0"/>
              <a:t>9</a:t>
            </a:fld>
            <a:endParaRPr lang="zh-CN" altLang="en-US"/>
          </a:p>
        </p:txBody>
      </p:sp>
      <p:cxnSp>
        <p:nvCxnSpPr>
          <p:cNvPr id="7" name="直接连接符 6"/>
          <p:cNvCxnSpPr/>
          <p:nvPr/>
        </p:nvCxnSpPr>
        <p:spPr>
          <a:xfrm>
            <a:off x="1566906" y="1004751"/>
            <a:ext cx="57150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1566906" y="449571"/>
            <a:ext cx="5715000" cy="583565"/>
          </a:xfrm>
          <a:prstGeom prst="rect">
            <a:avLst/>
          </a:prstGeom>
          <a:noFill/>
        </p:spPr>
        <p:txBody>
          <a:bodyPr wrap="square" rtlCol="0">
            <a:spAutoFit/>
          </a:bodyPr>
          <a:lstStyle/>
          <a:p>
            <a:r>
              <a:rPr lang="zh-CN" altLang="en-US" sz="3200">
                <a:latin typeface="微软雅黑" panose="020B0503020204020204" charset="-122"/>
                <a:ea typeface="微软雅黑" panose="020B0503020204020204" charset="-122"/>
              </a:rPr>
              <a:t>系统总体架构</a:t>
            </a:r>
          </a:p>
        </p:txBody>
      </p:sp>
      <p:sp>
        <p:nvSpPr>
          <p:cNvPr id="11" name="日期占位符 10"/>
          <p:cNvSpPr>
            <a:spLocks noGrp="1"/>
          </p:cNvSpPr>
          <p:nvPr>
            <p:ph type="dt" sz="half" idx="10"/>
          </p:nvPr>
        </p:nvSpPr>
        <p:spPr/>
        <p:txBody>
          <a:bodyPr/>
          <a:lstStyle/>
          <a:p>
            <a:fld id="{BB962C8B-B14F-4D97-AF65-F5344CB8AC3E}" type="datetime1">
              <a:rPr lang="zh-CN" altLang="zh-CN"/>
              <a:t>2022/6/10</a:t>
            </a:fld>
            <a:endParaRPr lang="en-US" altLang="zh-CN"/>
          </a:p>
        </p:txBody>
      </p:sp>
      <p:pic>
        <p:nvPicPr>
          <p:cNvPr id="2" name="图片 1" descr="structure"/>
          <p:cNvPicPr>
            <a:picLocks noChangeAspect="1"/>
          </p:cNvPicPr>
          <p:nvPr/>
        </p:nvPicPr>
        <p:blipFill>
          <a:blip r:embed="rId4"/>
          <a:stretch>
            <a:fillRect/>
          </a:stretch>
        </p:blipFill>
        <p:spPr>
          <a:xfrm>
            <a:off x="6499225" y="0"/>
            <a:ext cx="5692775" cy="6858000"/>
          </a:xfrm>
          <a:prstGeom prst="rect">
            <a:avLst/>
          </a:prstGeom>
        </p:spPr>
      </p:pic>
      <p:sp>
        <p:nvSpPr>
          <p:cNvPr id="3" name="文本框 2"/>
          <p:cNvSpPr txBox="1"/>
          <p:nvPr/>
        </p:nvSpPr>
        <p:spPr>
          <a:xfrm>
            <a:off x="1421130" y="2312670"/>
            <a:ext cx="5315585" cy="1322070"/>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登录位置信息和账户信息</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展示矢量地图</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发出乘车请求、确认上车、确认完成交易</a:t>
            </a:r>
            <a:endParaRPr lang="zh-CN" altLang="en-US" sz="2000">
              <a:latin typeface="微软雅黑" panose="020B0503020204020204" charset="-122"/>
              <a:ea typeface="微软雅黑" panose="020B0503020204020204" charset="-122"/>
            </a:endParaRPr>
          </a:p>
        </p:txBody>
      </p:sp>
      <p:sp>
        <p:nvSpPr>
          <p:cNvPr id="6" name="文本框 5"/>
          <p:cNvSpPr txBox="1"/>
          <p:nvPr/>
        </p:nvSpPr>
        <p:spPr>
          <a:xfrm>
            <a:off x="1421130" y="4452620"/>
            <a:ext cx="4545965" cy="1783715"/>
          </a:xfrm>
          <a:prstGeom prst="rect">
            <a:avLst/>
          </a:prstGeom>
          <a:noFill/>
        </p:spPr>
        <p:txBody>
          <a:bodyPr wrap="square" rtlCol="0" anchor="t">
            <a:spAutoFit/>
          </a:bodyPr>
          <a:lstStyle/>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登录位置信息和账户信息</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展示矢量地图</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选择是否接客</a:t>
            </a:r>
          </a:p>
          <a:p>
            <a:pPr marL="342900" indent="-342900" fontAlgn="auto">
              <a:spcAft>
                <a:spcPts val="1200"/>
              </a:spcAft>
              <a:buFont typeface="Arial" panose="020B0604020202020204" pitchFamily="34" charset="0"/>
              <a:buChar char="•"/>
            </a:pPr>
            <a:r>
              <a:rPr lang="zh-CN" altLang="en-US" sz="2000">
                <a:latin typeface="微软雅黑" panose="020B0503020204020204" charset="-122"/>
                <a:ea typeface="微软雅黑" panose="020B0503020204020204" charset="-122"/>
                <a:sym typeface="+mn-ea"/>
              </a:rPr>
              <a:t>退出调度系统</a:t>
            </a:r>
            <a:endParaRPr lang="zh-CN" altLang="en-US" sz="2000">
              <a:latin typeface="微软雅黑" panose="020B0503020204020204" charset="-122"/>
              <a:ea typeface="微软雅黑" panose="020B0503020204020204" charset="-122"/>
            </a:endParaRPr>
          </a:p>
        </p:txBody>
      </p:sp>
      <p:sp>
        <p:nvSpPr>
          <p:cNvPr id="8" name="文本框 7"/>
          <p:cNvSpPr txBox="1"/>
          <p:nvPr/>
        </p:nvSpPr>
        <p:spPr>
          <a:xfrm>
            <a:off x="1152525" y="1741805"/>
            <a:ext cx="2685415"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sym typeface="+mn-ea"/>
              </a:rPr>
              <a:t>乘客终端的功能</a:t>
            </a:r>
          </a:p>
        </p:txBody>
      </p:sp>
      <p:sp>
        <p:nvSpPr>
          <p:cNvPr id="10" name="文本框 9"/>
          <p:cNvSpPr txBox="1"/>
          <p:nvPr/>
        </p:nvSpPr>
        <p:spPr>
          <a:xfrm>
            <a:off x="1152525" y="3931285"/>
            <a:ext cx="2685415" cy="521970"/>
          </a:xfrm>
          <a:prstGeom prst="rect">
            <a:avLst/>
          </a:prstGeom>
          <a:noFill/>
        </p:spPr>
        <p:txBody>
          <a:bodyPr wrap="none" rtlCol="0" anchor="t">
            <a:spAutoFit/>
          </a:bodyPr>
          <a:lstStyle/>
          <a:p>
            <a:r>
              <a:rPr lang="zh-CN" altLang="en-US" sz="2800" b="1">
                <a:solidFill>
                  <a:srgbClr val="166936"/>
                </a:solidFill>
                <a:latin typeface="微软雅黑" panose="020B0503020204020204" charset="-122"/>
                <a:ea typeface="微软雅黑" panose="020B0503020204020204" charset="-122"/>
                <a:sym typeface="+mn-ea"/>
              </a:rPr>
              <a:t>车辆终端的功能</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zIwOWJmMWQwMjc2N2E3NjNhZDFlYTc5MDhiY2FjZTMifQ=="/>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9616,&quot;width&quot;:9616}"/>
</p:tagLst>
</file>

<file path=ppt/tags/tag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9616,&quot;width&quot;:9616}"/>
</p:tagLst>
</file>

<file path=ppt/tags/tag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9616,&quot;width&quot;:9616}"/>
</p:tagLst>
</file>

<file path=ppt/tags/tag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9616,&quot;width&quot;:9616}"/>
</p:tagLst>
</file>

<file path=ppt/tags/tag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9616,&quot;width&quot;:961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435</TotalTime>
  <Words>5001</Words>
  <Application>Microsoft Office PowerPoint</Application>
  <PresentationFormat>宽屏</PresentationFormat>
  <Paragraphs>427</Paragraphs>
  <Slides>41</Slides>
  <Notes>41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41</vt:i4>
      </vt:variant>
    </vt:vector>
  </HeadingPairs>
  <TitlesOfParts>
    <vt:vector size="47" baseType="lpstr">
      <vt:lpstr>等线</vt:lpstr>
      <vt:lpstr>黑体</vt:lpstr>
      <vt:lpstr>微软雅黑</vt:lpstr>
      <vt:lpstr>Arial</vt:lpstr>
      <vt:lpstr>Times New Roman</vt:lpstr>
      <vt:lpstr>Office 主题​​</vt:lpstr>
      <vt:lpstr>基于地理位置区块链的出租车调度系统设计与实现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 Meets IoT: An Architecture for Scalable Access Management in IoT</dc:title>
  <dc:creator>丁 波文</dc:creator>
  <cp:lastModifiedBy>Cheng Jiazhuang</cp:lastModifiedBy>
  <cp:revision>362</cp:revision>
  <dcterms:created xsi:type="dcterms:W3CDTF">2020-10-11T06:17:00Z</dcterms:created>
  <dcterms:modified xsi:type="dcterms:W3CDTF">2022-06-10T07:56:31Z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289A2365E2D24A3BA41BFE9DC169FD12</vt:lpwstr>
  </property>
  <property fmtid="{D5CDD505-2E9C-101B-9397-08002B2CF9AE}" pid="3" name="KSOProductBuildVer">
    <vt:lpwstr>2052-11.1.0.11744</vt:lpwstr>
  </property>
</Properties>
</file>

<file path=docProps/thumbnail.jpeg>
</file>